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snapToObjects="1">
      <p:cViewPr varScale="1">
        <p:scale>
          <a:sx n="136" d="100"/>
          <a:sy n="136" d="100"/>
        </p:scale>
        <p:origin x="2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39650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bp.com/content/dam/bp/pdf/energy-economics/statistical-review-2016/bp-statistical-review-of-world-energy-2016-full-report.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232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x-none"/>
              <a:t>BP Statistical Review of World Energy 2016 - </a:t>
            </a:r>
          </a:p>
          <a:p>
            <a:pPr lvl="0">
              <a:spcBef>
                <a:spcPts val="0"/>
              </a:spcBef>
              <a:buNone/>
            </a:pPr>
            <a:r>
              <a:rPr lang="x-none"/>
              <a:t>CHECK THIS! FIX THIS AND CROP! </a:t>
            </a:r>
            <a:r>
              <a:rPr lang="x-none" u="sng">
                <a:solidFill>
                  <a:schemeClr val="hlink"/>
                </a:solidFill>
                <a:hlinkClick r:id="rId3"/>
              </a:rPr>
              <a:t>http://www.bp.com/content/dam/bp/pdf/energy-economics/statistical-review-2016/bp-statistical-review-of-world-energy-2016-full-report.pdf</a:t>
            </a:r>
          </a:p>
          <a:p>
            <a:pPr lvl="0" rtl="0">
              <a:spcBef>
                <a:spcPts val="0"/>
              </a:spcBef>
              <a:spcAft>
                <a:spcPts val="1200"/>
              </a:spcAft>
              <a:buClr>
                <a:schemeClr val="dk1"/>
              </a:buClr>
              <a:buSzPct val="91666"/>
              <a:buFont typeface="Arial"/>
              <a:buNone/>
            </a:pPr>
            <a:r>
              <a:rPr lang="x-none" sz="1200">
                <a:solidFill>
                  <a:srgbClr val="333333"/>
                </a:solidFill>
                <a:highlight>
                  <a:srgbClr val="FFFFFF"/>
                </a:highlight>
                <a:latin typeface="Times New Roman"/>
                <a:ea typeface="Times New Roman"/>
                <a:cs typeface="Times New Roman"/>
                <a:sym typeface="Times New Roman"/>
              </a:rPr>
              <a:t>World Shale Resource Assessments from IEA at https://www.eia.gov/analysis/studies/worldshalegas/</a:t>
            </a:r>
          </a:p>
          <a:p>
            <a:pPr lvl="0">
              <a:spcBef>
                <a:spcPts val="0"/>
              </a:spcBef>
              <a:buNone/>
            </a:pPr>
            <a:endParaRPr/>
          </a:p>
        </p:txBody>
      </p:sp>
    </p:spTree>
    <p:extLst>
      <p:ext uri="{BB962C8B-B14F-4D97-AF65-F5344CB8AC3E}">
        <p14:creationId xmlns:p14="http://schemas.microsoft.com/office/powerpoint/2010/main" val="204402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329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x-none"/>
              <a:t>mexico with indigenous?</a:t>
            </a:r>
          </a:p>
          <a:p>
            <a:pPr lvl="0">
              <a:spcBef>
                <a:spcPts val="0"/>
              </a:spcBef>
              <a:buNone/>
            </a:pPr>
            <a:r>
              <a:rPr lang="x-none"/>
              <a:t>experimental technique based upon estimates </a:t>
            </a:r>
          </a:p>
        </p:txBody>
      </p:sp>
    </p:spTree>
    <p:extLst>
      <p:ext uri="{BB962C8B-B14F-4D97-AF65-F5344CB8AC3E}">
        <p14:creationId xmlns:p14="http://schemas.microsoft.com/office/powerpoint/2010/main" val="66798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r>
              <a:rPr lang="x-none"/>
              <a:t>varies accross countries</a:t>
            </a:r>
          </a:p>
          <a:p>
            <a:pPr marL="457200" lvl="0" indent="-228600" rtl="0">
              <a:spcBef>
                <a:spcPts val="0"/>
              </a:spcBef>
              <a:buAutoNum type="arabicPeriod"/>
            </a:pPr>
            <a:r>
              <a:rPr lang="x-none"/>
              <a:t>more data on argentina and mexico</a:t>
            </a:r>
          </a:p>
          <a:p>
            <a:pPr marL="457200" lvl="0" indent="-228600">
              <a:spcBef>
                <a:spcPts val="0"/>
              </a:spcBef>
              <a:buAutoNum type="arabicPeriod"/>
            </a:pPr>
            <a:r>
              <a:rPr lang="x-none"/>
              <a:t>modified all their politics to open up to this possibility</a:t>
            </a:r>
          </a:p>
        </p:txBody>
      </p:sp>
    </p:spTree>
    <p:extLst>
      <p:ext uri="{BB962C8B-B14F-4D97-AF65-F5344CB8AC3E}">
        <p14:creationId xmlns:p14="http://schemas.microsoft.com/office/powerpoint/2010/main" val="19506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756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65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170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8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560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239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4600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96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486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730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599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622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x-none"/>
              <a:t>MTOE: Millions Tonnes of oil equivalent</a:t>
            </a:r>
          </a:p>
        </p:txBody>
      </p:sp>
    </p:spTree>
    <p:extLst>
      <p:ext uri="{BB962C8B-B14F-4D97-AF65-F5344CB8AC3E}">
        <p14:creationId xmlns:p14="http://schemas.microsoft.com/office/powerpoint/2010/main" val="53378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x-none"/>
              <a:t>Inter-American Dev. Bnak 2013 Report on Energy Use in LAC</a:t>
            </a:r>
          </a:p>
          <a:p>
            <a:pPr lvl="0">
              <a:spcBef>
                <a:spcPts val="0"/>
              </a:spcBef>
              <a:buNone/>
            </a:pPr>
            <a:r>
              <a:rPr lang="x-none"/>
              <a:t>Shows variation depending on GDP.</a:t>
            </a:r>
          </a:p>
          <a:p>
            <a:pPr lvl="0">
              <a:spcBef>
                <a:spcPts val="0"/>
              </a:spcBef>
              <a:buNone/>
            </a:pPr>
            <a:r>
              <a:rPr lang="x-none"/>
              <a:t>Area in circle proportional to country population</a:t>
            </a:r>
          </a:p>
        </p:txBody>
      </p:sp>
    </p:spTree>
    <p:extLst>
      <p:ext uri="{BB962C8B-B14F-4D97-AF65-F5344CB8AC3E}">
        <p14:creationId xmlns:p14="http://schemas.microsoft.com/office/powerpoint/2010/main" val="127946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932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078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lt1"/>
                </a:solidFill>
              </a:rPr>
              <a:t>‹#›</a:t>
            </a:fld>
            <a:endParaRPr lang="x-none">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x-none" sz="1000">
                <a:solidFill>
                  <a:schemeClr val="dk1"/>
                </a:solidFill>
                <a:latin typeface="Economica"/>
                <a:ea typeface="Economica"/>
                <a:cs typeface="Economica"/>
                <a:sym typeface="Economica"/>
              </a:rPr>
              <a:t>‹#›</a:t>
            </a:fld>
            <a:endParaRPr lang="x-none"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fFUxq9UolN4" TargetMode="External"/><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57050" y="499075"/>
            <a:ext cx="4892700" cy="2026800"/>
          </a:xfrm>
          <a:prstGeom prst="rect">
            <a:avLst/>
          </a:prstGeom>
        </p:spPr>
        <p:txBody>
          <a:bodyPr lIns="91425" tIns="91425" rIns="91425" bIns="91425" anchor="ctr" anchorCtr="0">
            <a:noAutofit/>
          </a:bodyPr>
          <a:lstStyle/>
          <a:p>
            <a:pPr lvl="0" algn="ctr">
              <a:spcBef>
                <a:spcPts val="0"/>
              </a:spcBef>
              <a:buClr>
                <a:schemeClr val="dk1"/>
              </a:buClr>
              <a:buSzPct val="61111"/>
              <a:buFont typeface="Arial"/>
              <a:buNone/>
            </a:pPr>
            <a:r>
              <a:rPr lang="x-none" sz="1800"/>
              <a:t>Economic vs. Environmental</a:t>
            </a:r>
          </a:p>
          <a:p>
            <a:pPr lvl="0" algn="ctr">
              <a:spcBef>
                <a:spcPts val="0"/>
              </a:spcBef>
              <a:buNone/>
            </a:pPr>
            <a:r>
              <a:rPr lang="x-none"/>
              <a:t>Hydraulic Fracturing</a:t>
            </a:r>
          </a:p>
          <a:p>
            <a:pPr lvl="0" algn="ctr" rtl="0">
              <a:lnSpc>
                <a:spcPct val="115000"/>
              </a:lnSpc>
              <a:spcBef>
                <a:spcPts val="0"/>
              </a:spcBef>
              <a:buClr>
                <a:schemeClr val="dk1"/>
              </a:buClr>
              <a:buSzPct val="110000"/>
              <a:buFont typeface="Arial"/>
              <a:buNone/>
            </a:pPr>
            <a:r>
              <a:rPr lang="x-none" sz="1000" b="1"/>
              <a:t>Fracking in Latin America</a:t>
            </a:r>
          </a:p>
        </p:txBody>
      </p:sp>
      <p:pic>
        <p:nvPicPr>
          <p:cNvPr id="63" name="Shape 63"/>
          <p:cNvPicPr preferRelativeResize="0"/>
          <p:nvPr/>
        </p:nvPicPr>
        <p:blipFill>
          <a:blip r:embed="rId3">
            <a:alphaModFix/>
          </a:blip>
          <a:stretch>
            <a:fillRect/>
          </a:stretch>
        </p:blipFill>
        <p:spPr>
          <a:xfrm>
            <a:off x="1514750" y="2281474"/>
            <a:ext cx="2577300" cy="1578700"/>
          </a:xfrm>
          <a:prstGeom prst="rect">
            <a:avLst/>
          </a:prstGeom>
          <a:noFill/>
          <a:ln>
            <a:noFill/>
          </a:ln>
        </p:spPr>
      </p:pic>
      <p:pic>
        <p:nvPicPr>
          <p:cNvPr id="64" name="Shape 64"/>
          <p:cNvPicPr preferRelativeResize="0"/>
          <p:nvPr/>
        </p:nvPicPr>
        <p:blipFill>
          <a:blip r:embed="rId4">
            <a:alphaModFix/>
          </a:blip>
          <a:stretch>
            <a:fillRect/>
          </a:stretch>
        </p:blipFill>
        <p:spPr>
          <a:xfrm>
            <a:off x="5802649" y="9"/>
            <a:ext cx="3341349" cy="5021140"/>
          </a:xfrm>
          <a:prstGeom prst="rect">
            <a:avLst/>
          </a:prstGeom>
          <a:noFill/>
          <a:ln>
            <a:noFill/>
          </a:ln>
        </p:spPr>
      </p:pic>
      <p:sp>
        <p:nvSpPr>
          <p:cNvPr id="65" name="Shape 65"/>
          <p:cNvSpPr txBox="1"/>
          <p:nvPr/>
        </p:nvSpPr>
        <p:spPr>
          <a:xfrm>
            <a:off x="2627775" y="3971975"/>
            <a:ext cx="2851800" cy="702900"/>
          </a:xfrm>
          <a:prstGeom prst="rect">
            <a:avLst/>
          </a:prstGeom>
          <a:noFill/>
          <a:ln>
            <a:noFill/>
          </a:ln>
        </p:spPr>
        <p:txBody>
          <a:bodyPr lIns="91425" tIns="91425" rIns="91425" bIns="91425" anchor="t" anchorCtr="0">
            <a:noAutofit/>
          </a:bodyPr>
          <a:lstStyle/>
          <a:p>
            <a:pPr>
              <a:lnSpc>
                <a:spcPct val="115000"/>
              </a:lnSpc>
              <a:buClr>
                <a:schemeClr val="dk1"/>
              </a:buClr>
              <a:buSzPct val="100000"/>
            </a:pPr>
            <a:r>
              <a:rPr lang="x-none" sz="1100" dirty="0">
                <a:solidFill>
                  <a:schemeClr val="dk1"/>
                </a:solidFill>
                <a:latin typeface="Economica"/>
                <a:ea typeface="Economica"/>
                <a:cs typeface="Economica"/>
                <a:sym typeface="Economica"/>
              </a:rPr>
              <a:t>Mianu </a:t>
            </a:r>
            <a:r>
              <a:rPr lang="x-none" sz="1100" dirty="0" smtClean="0">
                <a:solidFill>
                  <a:schemeClr val="dk1"/>
                </a:solidFill>
                <a:latin typeface="Economica"/>
                <a:ea typeface="Economica"/>
                <a:cs typeface="Economica"/>
                <a:sym typeface="Economica"/>
              </a:rPr>
              <a:t>Ortega</a:t>
            </a:r>
            <a:r>
              <a:rPr lang="en-US" sz="1100" dirty="0" smtClean="0">
                <a:solidFill>
                  <a:schemeClr val="dk1"/>
                </a:solidFill>
                <a:latin typeface="Economica"/>
                <a:ea typeface="Economica"/>
                <a:cs typeface="Economica"/>
                <a:sym typeface="Economica"/>
              </a:rPr>
              <a:t>, </a:t>
            </a:r>
            <a:r>
              <a:rPr lang="x-none" sz="1100" dirty="0">
                <a:solidFill>
                  <a:schemeClr val="dk1"/>
                </a:solidFill>
                <a:latin typeface="Economica"/>
                <a:ea typeface="Economica"/>
                <a:cs typeface="Economica"/>
                <a:sym typeface="Economica"/>
              </a:rPr>
              <a:t>Meylin </a:t>
            </a:r>
            <a:r>
              <a:rPr lang="x-none" sz="1100" dirty="0" smtClean="0">
                <a:solidFill>
                  <a:schemeClr val="dk1"/>
                </a:solidFill>
                <a:latin typeface="Economica"/>
                <a:ea typeface="Economica"/>
                <a:cs typeface="Economica"/>
                <a:sym typeface="Economica"/>
              </a:rPr>
              <a:t>Gonzales</a:t>
            </a:r>
            <a:r>
              <a:rPr lang="en-US" sz="1100" dirty="0" smtClean="0">
                <a:solidFill>
                  <a:schemeClr val="dk1"/>
                </a:solidFill>
                <a:latin typeface="Economica"/>
                <a:ea typeface="Economica"/>
                <a:cs typeface="Economica"/>
                <a:sym typeface="Economica"/>
              </a:rPr>
              <a:t>, </a:t>
            </a:r>
            <a:r>
              <a:rPr lang="x-none" sz="1100" dirty="0">
                <a:solidFill>
                  <a:schemeClr val="dk1"/>
                </a:solidFill>
                <a:latin typeface="Economica"/>
                <a:ea typeface="Economica"/>
                <a:cs typeface="Economica"/>
                <a:sym typeface="Economica"/>
              </a:rPr>
              <a:t>Cecilia Gas, </a:t>
            </a:r>
            <a:r>
              <a:rPr lang="x-none" sz="1100" dirty="0" smtClean="0">
                <a:solidFill>
                  <a:schemeClr val="dk1"/>
                </a:solidFill>
                <a:latin typeface="Economica"/>
                <a:ea typeface="Economica"/>
                <a:cs typeface="Economica"/>
                <a:sym typeface="Economica"/>
              </a:rPr>
              <a:t>&amp;</a:t>
            </a:r>
            <a:r>
              <a:rPr lang="en-US" sz="1100" dirty="0" smtClean="0">
                <a:solidFill>
                  <a:schemeClr val="dk1"/>
                </a:solidFill>
                <a:latin typeface="Economica"/>
                <a:ea typeface="Economica"/>
                <a:cs typeface="Economica"/>
                <a:sym typeface="Economica"/>
              </a:rPr>
              <a:t> </a:t>
            </a:r>
            <a:r>
              <a:rPr lang="x-none" sz="1100" dirty="0" smtClean="0">
                <a:solidFill>
                  <a:schemeClr val="dk1"/>
                </a:solidFill>
                <a:latin typeface="Economica"/>
                <a:ea typeface="Economica"/>
                <a:cs typeface="Economica"/>
                <a:sym typeface="Economica"/>
              </a:rPr>
              <a:t>Paola Escamilla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23600" y="2658700"/>
            <a:ext cx="2295000" cy="1584000"/>
          </a:xfrm>
          <a:prstGeom prst="rect">
            <a:avLst/>
          </a:prstGeom>
        </p:spPr>
        <p:txBody>
          <a:bodyPr lIns="91425" tIns="91425" rIns="91425" bIns="91425" anchor="ctr" anchorCtr="0">
            <a:noAutofit/>
          </a:bodyPr>
          <a:lstStyle/>
          <a:p>
            <a:pPr lvl="0" algn="l" rtl="0">
              <a:spcBef>
                <a:spcPts val="0"/>
              </a:spcBef>
              <a:buNone/>
            </a:pPr>
            <a:r>
              <a:rPr lang="x-none" sz="3000">
                <a:solidFill>
                  <a:srgbClr val="6AA84F"/>
                </a:solidFill>
              </a:rPr>
              <a:t>Argentina -2nd</a:t>
            </a:r>
            <a:br>
              <a:rPr lang="x-none" sz="3000">
                <a:solidFill>
                  <a:srgbClr val="6AA84F"/>
                </a:solidFill>
              </a:rPr>
            </a:br>
            <a:r>
              <a:rPr lang="x-none" sz="3000">
                <a:solidFill>
                  <a:srgbClr val="6AA84F"/>
                </a:solidFill>
              </a:rPr>
              <a:t>Mexico - 6th</a:t>
            </a:r>
          </a:p>
          <a:p>
            <a:pPr lvl="0" algn="l" rtl="0">
              <a:spcBef>
                <a:spcPts val="0"/>
              </a:spcBef>
              <a:buNone/>
            </a:pPr>
            <a:r>
              <a:rPr lang="x-none" sz="3000">
                <a:solidFill>
                  <a:srgbClr val="6AA84F"/>
                </a:solidFill>
              </a:rPr>
              <a:t> Brazil - 10th</a:t>
            </a:r>
          </a:p>
        </p:txBody>
      </p:sp>
      <p:sp>
        <p:nvSpPr>
          <p:cNvPr id="127" name="Shape 127"/>
          <p:cNvSpPr txBox="1">
            <a:spLocks noGrp="1"/>
          </p:cNvSpPr>
          <p:nvPr>
            <p:ph type="body" idx="1"/>
          </p:nvPr>
        </p:nvSpPr>
        <p:spPr>
          <a:xfrm>
            <a:off x="0" y="4457675"/>
            <a:ext cx="5434500" cy="673200"/>
          </a:xfrm>
          <a:prstGeom prst="rect">
            <a:avLst/>
          </a:prstGeom>
        </p:spPr>
        <p:txBody>
          <a:bodyPr lIns="91425" tIns="91425" rIns="91425" bIns="91425" anchor="t" anchorCtr="0">
            <a:noAutofit/>
          </a:bodyPr>
          <a:lstStyle/>
          <a:p>
            <a:pPr lvl="0" algn="l" rtl="0">
              <a:spcBef>
                <a:spcPts val="0"/>
              </a:spcBef>
              <a:buNone/>
            </a:pPr>
            <a:r>
              <a:rPr lang="x-none" sz="1400">
                <a:solidFill>
                  <a:srgbClr val="6AA84F"/>
                </a:solidFill>
                <a:latin typeface="Economica"/>
                <a:ea typeface="Economica"/>
                <a:cs typeface="Economica"/>
                <a:sym typeface="Economica"/>
              </a:rPr>
              <a:t>Based on EIA report for technically recoverable  shale reserves</a:t>
            </a:r>
            <a:r>
              <a:rPr lang="x-none" sz="1400">
                <a:solidFill>
                  <a:srgbClr val="93C47D"/>
                </a:solidFill>
                <a:latin typeface="Economica"/>
                <a:ea typeface="Economica"/>
                <a:cs typeface="Economica"/>
                <a:sym typeface="Economica"/>
              </a:rPr>
              <a:t> </a:t>
            </a:r>
          </a:p>
        </p:txBody>
      </p:sp>
      <p:pic>
        <p:nvPicPr>
          <p:cNvPr id="128" name="Shape 128" descr="shale gas reserves 2.PNG"/>
          <p:cNvPicPr preferRelativeResize="0"/>
          <p:nvPr/>
        </p:nvPicPr>
        <p:blipFill>
          <a:blip r:embed="rId3">
            <a:alphaModFix/>
          </a:blip>
          <a:stretch>
            <a:fillRect/>
          </a:stretch>
        </p:blipFill>
        <p:spPr>
          <a:xfrm>
            <a:off x="182325" y="2351900"/>
            <a:ext cx="5793024" cy="2013958"/>
          </a:xfrm>
          <a:prstGeom prst="rect">
            <a:avLst/>
          </a:prstGeom>
          <a:noFill/>
          <a:ln>
            <a:noFill/>
          </a:ln>
        </p:spPr>
      </p:pic>
      <p:pic>
        <p:nvPicPr>
          <p:cNvPr id="129" name="Shape 129" descr="shale gas reserves.PNG"/>
          <p:cNvPicPr preferRelativeResize="0"/>
          <p:nvPr/>
        </p:nvPicPr>
        <p:blipFill rotWithShape="1">
          <a:blip r:embed="rId4">
            <a:alphaModFix/>
          </a:blip>
          <a:srcRect t="5416" b="4913"/>
          <a:stretch/>
        </p:blipFill>
        <p:spPr>
          <a:xfrm>
            <a:off x="0" y="61250"/>
            <a:ext cx="9144000" cy="238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body" idx="1"/>
          </p:nvPr>
        </p:nvSpPr>
        <p:spPr>
          <a:xfrm>
            <a:off x="311700" y="3162000"/>
            <a:ext cx="8520600" cy="1071600"/>
          </a:xfrm>
          <a:prstGeom prst="rect">
            <a:avLst/>
          </a:prstGeom>
        </p:spPr>
        <p:txBody>
          <a:bodyPr lIns="91425" tIns="91425" rIns="91425" bIns="91425" anchor="t" anchorCtr="0">
            <a:noAutofit/>
          </a:bodyPr>
          <a:lstStyle/>
          <a:p>
            <a:pPr lvl="0">
              <a:spcBef>
                <a:spcPts val="0"/>
              </a:spcBef>
              <a:buNone/>
            </a:pPr>
            <a:endParaRPr/>
          </a:p>
        </p:txBody>
      </p:sp>
      <p:pic>
        <p:nvPicPr>
          <p:cNvPr id="136" name="Shape 136" descr="non conventional shale.PNG"/>
          <p:cNvPicPr preferRelativeResize="0"/>
          <p:nvPr/>
        </p:nvPicPr>
        <p:blipFill rotWithShape="1">
          <a:blip r:embed="rId3">
            <a:alphaModFix/>
          </a:blip>
          <a:srcRect b="34374"/>
          <a:stretch/>
        </p:blipFill>
        <p:spPr>
          <a:xfrm>
            <a:off x="182675" y="333827"/>
            <a:ext cx="5148800" cy="4166750"/>
          </a:xfrm>
          <a:prstGeom prst="rect">
            <a:avLst/>
          </a:prstGeom>
          <a:noFill/>
          <a:ln>
            <a:noFill/>
          </a:ln>
        </p:spPr>
      </p:pic>
      <p:pic>
        <p:nvPicPr>
          <p:cNvPr id="137" name="Shape 137" descr="map.PNG"/>
          <p:cNvPicPr preferRelativeResize="0"/>
          <p:nvPr/>
        </p:nvPicPr>
        <p:blipFill rotWithShape="1">
          <a:blip r:embed="rId4">
            <a:alphaModFix/>
          </a:blip>
          <a:srcRect l="44325" t="18206" r="4713" b="18686"/>
          <a:stretch/>
        </p:blipFill>
        <p:spPr>
          <a:xfrm>
            <a:off x="5438624" y="2732500"/>
            <a:ext cx="3643325" cy="1768075"/>
          </a:xfrm>
          <a:prstGeom prst="rect">
            <a:avLst/>
          </a:prstGeom>
          <a:noFill/>
          <a:ln>
            <a:noFill/>
          </a:ln>
        </p:spPr>
      </p:pic>
      <p:pic>
        <p:nvPicPr>
          <p:cNvPr id="138" name="Shape 138" descr="map 2.PNG"/>
          <p:cNvPicPr preferRelativeResize="0"/>
          <p:nvPr/>
        </p:nvPicPr>
        <p:blipFill>
          <a:blip r:embed="rId5">
            <a:alphaModFix/>
          </a:blip>
          <a:stretch>
            <a:fillRect/>
          </a:stretch>
        </p:blipFill>
        <p:spPr>
          <a:xfrm>
            <a:off x="5331477" y="333827"/>
            <a:ext cx="3262652" cy="2398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3278650" y="1289073"/>
            <a:ext cx="3198674" cy="2309926"/>
          </a:xfrm>
          <a:prstGeom prst="rect">
            <a:avLst/>
          </a:prstGeom>
          <a:noFill/>
          <a:ln>
            <a:noFill/>
          </a:ln>
        </p:spPr>
      </p:pic>
      <p:pic>
        <p:nvPicPr>
          <p:cNvPr id="144" name="Shape 144"/>
          <p:cNvPicPr preferRelativeResize="0"/>
          <p:nvPr/>
        </p:nvPicPr>
        <p:blipFill>
          <a:blip r:embed="rId4">
            <a:alphaModFix/>
          </a:blip>
          <a:stretch>
            <a:fillRect/>
          </a:stretch>
        </p:blipFill>
        <p:spPr>
          <a:xfrm>
            <a:off x="6858000" y="1244275"/>
            <a:ext cx="2214999" cy="1615100"/>
          </a:xfrm>
          <a:prstGeom prst="rect">
            <a:avLst/>
          </a:prstGeom>
          <a:noFill/>
          <a:ln>
            <a:noFill/>
          </a:ln>
        </p:spPr>
      </p:pic>
      <p:pic>
        <p:nvPicPr>
          <p:cNvPr id="145" name="Shape 145"/>
          <p:cNvPicPr preferRelativeResize="0"/>
          <p:nvPr/>
        </p:nvPicPr>
        <p:blipFill rotWithShape="1">
          <a:blip r:embed="rId5">
            <a:alphaModFix/>
          </a:blip>
          <a:srcRect l="2707" r="7056" b="37102"/>
          <a:stretch/>
        </p:blipFill>
        <p:spPr>
          <a:xfrm>
            <a:off x="2686825" y="194280"/>
            <a:ext cx="4029924" cy="1030269"/>
          </a:xfrm>
          <a:prstGeom prst="rect">
            <a:avLst/>
          </a:prstGeom>
          <a:noFill/>
          <a:ln>
            <a:noFill/>
          </a:ln>
        </p:spPr>
      </p:pic>
      <p:pic>
        <p:nvPicPr>
          <p:cNvPr id="146" name="Shape 146"/>
          <p:cNvPicPr preferRelativeResize="0"/>
          <p:nvPr/>
        </p:nvPicPr>
        <p:blipFill rotWithShape="1">
          <a:blip r:embed="rId6">
            <a:alphaModFix/>
          </a:blip>
          <a:srcRect l="5975" t="3537" r="7173" b="5046"/>
          <a:stretch/>
        </p:blipFill>
        <p:spPr>
          <a:xfrm>
            <a:off x="493600" y="1587400"/>
            <a:ext cx="2707739" cy="1525499"/>
          </a:xfrm>
          <a:prstGeom prst="rect">
            <a:avLst/>
          </a:prstGeom>
          <a:noFill/>
          <a:ln>
            <a:noFill/>
          </a:ln>
        </p:spPr>
      </p:pic>
      <p:sp>
        <p:nvSpPr>
          <p:cNvPr id="147" name="Shape 147"/>
          <p:cNvSpPr txBox="1"/>
          <p:nvPr/>
        </p:nvSpPr>
        <p:spPr>
          <a:xfrm>
            <a:off x="2917800" y="3255825"/>
            <a:ext cx="4136100" cy="19332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x-none" sz="2400" b="1" u="sng">
                <a:solidFill>
                  <a:srgbClr val="134F5C"/>
                </a:solidFill>
                <a:latin typeface="Economica"/>
                <a:ea typeface="Economica"/>
                <a:cs typeface="Economica"/>
                <a:sym typeface="Economica"/>
              </a:rPr>
              <a:t>Main issues targeted:</a:t>
            </a:r>
          </a:p>
          <a:p>
            <a:pPr marL="457200" lvl="0" indent="-381000" rtl="0">
              <a:lnSpc>
                <a:spcPct val="115000"/>
              </a:lnSpc>
              <a:spcBef>
                <a:spcPts val="0"/>
              </a:spcBef>
              <a:buClr>
                <a:srgbClr val="134F5C"/>
              </a:buClr>
              <a:buSzPct val="100000"/>
              <a:buFont typeface="Economica"/>
              <a:buChar char="-"/>
            </a:pPr>
            <a:r>
              <a:rPr lang="x-none" sz="2400">
                <a:solidFill>
                  <a:srgbClr val="134F5C"/>
                </a:solidFill>
                <a:latin typeface="Economica"/>
                <a:ea typeface="Economica"/>
                <a:cs typeface="Economica"/>
                <a:sym typeface="Economica"/>
              </a:rPr>
              <a:t>Water pollution - water supply</a:t>
            </a:r>
          </a:p>
          <a:p>
            <a:pPr marL="914400" lvl="1" indent="-381000" rtl="0">
              <a:lnSpc>
                <a:spcPct val="115000"/>
              </a:lnSpc>
              <a:spcBef>
                <a:spcPts val="0"/>
              </a:spcBef>
              <a:buClr>
                <a:srgbClr val="134F5C"/>
              </a:buClr>
              <a:buSzPct val="100000"/>
              <a:buFont typeface="Economica"/>
              <a:buChar char="-"/>
            </a:pPr>
            <a:r>
              <a:rPr lang="x-none" sz="2400">
                <a:solidFill>
                  <a:srgbClr val="134F5C"/>
                </a:solidFill>
                <a:latin typeface="Economica"/>
                <a:ea typeface="Economica"/>
                <a:cs typeface="Economica"/>
                <a:sym typeface="Economica"/>
              </a:rPr>
              <a:t>Health concerns</a:t>
            </a:r>
          </a:p>
          <a:p>
            <a:pPr marL="914400" lvl="1" indent="-381000">
              <a:lnSpc>
                <a:spcPct val="115000"/>
              </a:lnSpc>
              <a:spcBef>
                <a:spcPts val="0"/>
              </a:spcBef>
              <a:buSzPct val="100000"/>
              <a:buFont typeface="Economica"/>
              <a:buChar char="-"/>
            </a:pPr>
            <a:r>
              <a:rPr lang="x-none" sz="2400">
                <a:solidFill>
                  <a:srgbClr val="134F5C"/>
                </a:solidFill>
                <a:latin typeface="Economica"/>
                <a:ea typeface="Economica"/>
                <a:cs typeface="Economica"/>
                <a:sym typeface="Economica"/>
              </a:rPr>
              <a:t>Land rights</a:t>
            </a:r>
            <a:r>
              <a:rPr lang="x-none" sz="2400" i="1">
                <a:latin typeface="Economica"/>
                <a:ea typeface="Economica"/>
                <a:cs typeface="Economica"/>
                <a:sym typeface="Economica"/>
              </a:rPr>
              <a:t> </a:t>
            </a:r>
          </a:p>
        </p:txBody>
      </p:sp>
      <p:sp>
        <p:nvSpPr>
          <p:cNvPr id="148" name="Shape 148"/>
          <p:cNvSpPr/>
          <p:nvPr/>
        </p:nvSpPr>
        <p:spPr>
          <a:xfrm rot="3313587">
            <a:off x="1151280" y="3702806"/>
            <a:ext cx="1830505" cy="753387"/>
          </a:xfrm>
          <a:prstGeom prst="curvedUpArrow">
            <a:avLst>
              <a:gd name="adj1" fmla="val 25000"/>
              <a:gd name="adj2" fmla="val 50000"/>
              <a:gd name="adj3" fmla="val 25000"/>
            </a:avLst>
          </a:prstGeom>
          <a:solidFill>
            <a:srgbClr val="000000"/>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rot="1562774">
            <a:off x="7070934" y="2946991"/>
            <a:ext cx="755643" cy="1788617"/>
          </a:xfrm>
          <a:prstGeom prst="curvedLeftArrow">
            <a:avLst>
              <a:gd name="adj1" fmla="val 25000"/>
              <a:gd name="adj2" fmla="val 50000"/>
              <a:gd name="adj3" fmla="val 25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27800" y="980340"/>
            <a:ext cx="6080400" cy="3107400"/>
          </a:xfrm>
          <a:prstGeom prst="rect">
            <a:avLst/>
          </a:prstGeom>
        </p:spPr>
        <p:txBody>
          <a:bodyPr lIns="91425" tIns="91425" rIns="91425" bIns="91425" anchor="ctr" anchorCtr="0">
            <a:noAutofit/>
          </a:bodyPr>
          <a:lstStyle/>
          <a:p>
            <a:pPr lvl="0" rtl="0">
              <a:spcBef>
                <a:spcPts val="0"/>
              </a:spcBef>
              <a:buNone/>
            </a:pPr>
            <a:r>
              <a:rPr lang="x-none" sz="3600"/>
              <a:t>How has hydraulic fracking affected public policy and civil society in Latin America? </a:t>
            </a:r>
          </a:p>
          <a:p>
            <a:pPr lvl="0">
              <a:spcBef>
                <a:spcPts val="0"/>
              </a:spcBef>
              <a:buNone/>
            </a:pPr>
            <a:endParaRP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3044700" y="923827"/>
            <a:ext cx="3054600" cy="2083324"/>
          </a:xfrm>
          <a:prstGeom prst="rect">
            <a:avLst/>
          </a:prstGeom>
        </p:spPr>
        <p:txBody>
          <a:bodyPr lIns="91425" tIns="91425" rIns="91425" bIns="91425" anchor="b" anchorCtr="0">
            <a:noAutofit/>
          </a:bodyPr>
          <a:lstStyle/>
          <a:p>
            <a:pPr lvl="0">
              <a:spcBef>
                <a:spcPts val="0"/>
              </a:spcBef>
              <a:buNone/>
            </a:pPr>
            <a:r>
              <a:rPr lang="x-none"/>
              <a:t>New Extractive Frontiers</a:t>
            </a:r>
          </a:p>
        </p:txBody>
      </p:sp>
      <p:sp>
        <p:nvSpPr>
          <p:cNvPr id="160" name="Shape 160"/>
          <p:cNvSpPr txBox="1">
            <a:spLocks noGrp="1"/>
          </p:cNvSpPr>
          <p:nvPr>
            <p:ph type="subTitle" idx="1"/>
          </p:nvPr>
        </p:nvSpPr>
        <p:spPr>
          <a:xfrm>
            <a:off x="3044700" y="3007151"/>
            <a:ext cx="3054600" cy="980387"/>
          </a:xfrm>
          <a:prstGeom prst="rect">
            <a:avLst/>
          </a:prstGeom>
        </p:spPr>
        <p:txBody>
          <a:bodyPr lIns="91425" tIns="91425" rIns="91425" bIns="91425" anchor="t" anchorCtr="0">
            <a:noAutofit/>
          </a:bodyPr>
          <a:lstStyle/>
          <a:p>
            <a:pPr lvl="0">
              <a:spcBef>
                <a:spcPts val="0"/>
              </a:spcBef>
              <a:buNone/>
            </a:pPr>
            <a:r>
              <a:rPr lang="x-none" dirty="0"/>
              <a:t>Cases of Argentina and Mexico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34775" y="296675"/>
            <a:ext cx="8520600" cy="831300"/>
          </a:xfrm>
          <a:prstGeom prst="rect">
            <a:avLst/>
          </a:prstGeom>
        </p:spPr>
        <p:txBody>
          <a:bodyPr lIns="91425" tIns="91425" rIns="91425" bIns="91425" anchor="b" anchorCtr="0">
            <a:noAutofit/>
          </a:bodyPr>
          <a:lstStyle/>
          <a:p>
            <a:pPr lvl="0">
              <a:spcBef>
                <a:spcPts val="0"/>
              </a:spcBef>
              <a:buNone/>
            </a:pPr>
            <a:r>
              <a:rPr lang="x-none"/>
              <a:t>Case of Argentina</a:t>
            </a:r>
          </a:p>
        </p:txBody>
      </p:sp>
      <p:pic>
        <p:nvPicPr>
          <p:cNvPr id="166" name="Shape 166"/>
          <p:cNvPicPr preferRelativeResize="0"/>
          <p:nvPr/>
        </p:nvPicPr>
        <p:blipFill>
          <a:blip r:embed="rId3">
            <a:alphaModFix/>
          </a:blip>
          <a:stretch>
            <a:fillRect/>
          </a:stretch>
        </p:blipFill>
        <p:spPr>
          <a:xfrm>
            <a:off x="5187000" y="227450"/>
            <a:ext cx="3645300" cy="4688600"/>
          </a:xfrm>
          <a:prstGeom prst="rect">
            <a:avLst/>
          </a:prstGeom>
          <a:noFill/>
          <a:ln>
            <a:noFill/>
          </a:ln>
        </p:spPr>
      </p:pic>
      <p:sp>
        <p:nvSpPr>
          <p:cNvPr id="167" name="Shape 167"/>
          <p:cNvSpPr txBox="1"/>
          <p:nvPr/>
        </p:nvSpPr>
        <p:spPr>
          <a:xfrm>
            <a:off x="234775" y="1586325"/>
            <a:ext cx="4466400" cy="33939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Font typeface="Economica"/>
              <a:buChar char="●"/>
            </a:pPr>
            <a:r>
              <a:rPr lang="x-none" sz="2400">
                <a:solidFill>
                  <a:schemeClr val="dk1"/>
                </a:solidFill>
                <a:latin typeface="Economica"/>
                <a:ea typeface="Economica"/>
                <a:cs typeface="Economica"/>
                <a:sym typeface="Economica"/>
              </a:rPr>
              <a:t>High dependence on fossil fuels </a:t>
            </a:r>
          </a:p>
          <a:p>
            <a:pPr marL="457200" lvl="0" indent="-381000" rtl="0">
              <a:spcBef>
                <a:spcPts val="0"/>
              </a:spcBef>
              <a:buClr>
                <a:schemeClr val="dk1"/>
              </a:buClr>
              <a:buSzPct val="100000"/>
              <a:buFont typeface="Economica"/>
              <a:buChar char="●"/>
            </a:pPr>
            <a:r>
              <a:rPr lang="x-none" sz="2400">
                <a:solidFill>
                  <a:schemeClr val="dk1"/>
                </a:solidFill>
                <a:latin typeface="Economica"/>
                <a:ea typeface="Economica"/>
                <a:cs typeface="Economica"/>
                <a:sym typeface="Economica"/>
              </a:rPr>
              <a:t>1990 sharp decrease on its energy reserves due to privatization</a:t>
            </a:r>
          </a:p>
          <a:p>
            <a:pPr marL="457200" lvl="0" indent="-381000" rtl="0">
              <a:spcBef>
                <a:spcPts val="0"/>
              </a:spcBef>
              <a:buClr>
                <a:schemeClr val="dk1"/>
              </a:buClr>
              <a:buSzPct val="100000"/>
              <a:buFont typeface="Economica"/>
              <a:buChar char="●"/>
            </a:pPr>
            <a:r>
              <a:rPr lang="x-none" sz="2400">
                <a:solidFill>
                  <a:schemeClr val="dk1"/>
                </a:solidFill>
                <a:latin typeface="Economica"/>
                <a:ea typeface="Economica"/>
                <a:cs typeface="Economica"/>
                <a:sym typeface="Economica"/>
              </a:rPr>
              <a:t>2010 Repsol-YPF discovered the Vaca Muerta Formation, a shale gas reservoir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a:t>Public Policy in Argentina </a:t>
            </a:r>
          </a:p>
        </p:txBody>
      </p:sp>
      <p:sp>
        <p:nvSpPr>
          <p:cNvPr id="173" name="Shape 173"/>
          <p:cNvSpPr txBox="1">
            <a:spLocks noGrp="1"/>
          </p:cNvSpPr>
          <p:nvPr>
            <p:ph type="body" idx="1"/>
          </p:nvPr>
        </p:nvSpPr>
        <p:spPr>
          <a:xfrm>
            <a:off x="311700" y="1215600"/>
            <a:ext cx="8520600" cy="3354000"/>
          </a:xfrm>
          <a:prstGeom prst="rect">
            <a:avLst/>
          </a:prstGeom>
        </p:spPr>
        <p:txBody>
          <a:bodyPr lIns="91425" tIns="91425" rIns="91425" bIns="91425" anchor="t" anchorCtr="0">
            <a:noAutofit/>
          </a:bodyPr>
          <a:lstStyle/>
          <a:p>
            <a:pPr marL="457200" lvl="0" indent="-317500" rtl="0">
              <a:spcBef>
                <a:spcPts val="0"/>
              </a:spcBef>
              <a:buSzPct val="100000"/>
              <a:buFont typeface="Economica"/>
              <a:buChar char="●"/>
            </a:pPr>
            <a:r>
              <a:rPr lang="x-none" sz="1400">
                <a:latin typeface="Economica"/>
                <a:ea typeface="Economica"/>
                <a:cs typeface="Economica"/>
                <a:sym typeface="Economica"/>
              </a:rPr>
              <a:t>2012 adoption of the “</a:t>
            </a:r>
            <a:r>
              <a:rPr lang="x-none" sz="1400" i="1">
                <a:latin typeface="Economica"/>
                <a:ea typeface="Economica"/>
                <a:cs typeface="Economica"/>
                <a:sym typeface="Economica"/>
              </a:rPr>
              <a:t>Ley de Soberanía Hidrocarburífera</a:t>
            </a:r>
            <a:r>
              <a:rPr lang="x-none" sz="1400">
                <a:latin typeface="Economica"/>
                <a:ea typeface="Economica"/>
                <a:cs typeface="Economica"/>
                <a:sym typeface="Economica"/>
              </a:rPr>
              <a:t>”. The company YPF (Yacimientos Petrolíferos Fiscales) goes back to the State: no real effect. </a:t>
            </a:r>
          </a:p>
          <a:p>
            <a:pPr marL="457200" lvl="0" indent="-317500" rtl="0">
              <a:spcBef>
                <a:spcPts val="0"/>
              </a:spcBef>
              <a:buSzPct val="100000"/>
              <a:buFont typeface="Economica"/>
              <a:buChar char="●"/>
            </a:pPr>
            <a:r>
              <a:rPr lang="x-none" sz="1400">
                <a:latin typeface="Economica"/>
                <a:ea typeface="Economica"/>
                <a:cs typeface="Economica"/>
                <a:sym typeface="Economica"/>
              </a:rPr>
              <a:t>More pragmatism and association with big multinationals such as Chevron, Petronas and Gazprom</a:t>
            </a:r>
          </a:p>
          <a:p>
            <a:pPr marL="457200" lvl="0" indent="-317500" rtl="0">
              <a:spcBef>
                <a:spcPts val="0"/>
              </a:spcBef>
              <a:buSzPct val="100000"/>
              <a:buFont typeface="Economica"/>
              <a:buChar char="●"/>
            </a:pPr>
            <a:r>
              <a:rPr lang="x-none" sz="1400">
                <a:latin typeface="Economica"/>
                <a:ea typeface="Economica"/>
                <a:cs typeface="Economica"/>
                <a:sym typeface="Economica"/>
              </a:rPr>
              <a:t>2014 reform to the Law to open up new frontiers for the oil industry which lead to the creation of the “Concesión de Explotación No Convencional de Hidrocarburos” </a:t>
            </a:r>
          </a:p>
          <a:p>
            <a:pPr marL="457200" lvl="0" indent="-317500">
              <a:spcBef>
                <a:spcPts val="0"/>
              </a:spcBef>
              <a:buSzPct val="100000"/>
              <a:buFont typeface="Economica"/>
              <a:buChar char="●"/>
            </a:pPr>
            <a:r>
              <a:rPr lang="x-none" sz="1400">
                <a:latin typeface="Economica"/>
                <a:ea typeface="Economica"/>
                <a:cs typeface="Economica"/>
                <a:sym typeface="Economica"/>
              </a:rPr>
              <a:t>Fracking in Argentina has been greatly stimulated by the US through private-public lobbying </a:t>
            </a:r>
          </a:p>
          <a:p>
            <a:pPr lvl="0">
              <a:spcBef>
                <a:spcPts val="0"/>
              </a:spcBef>
              <a:buNone/>
            </a:pPr>
            <a:endParaRPr sz="1400">
              <a:latin typeface="Arial"/>
              <a:ea typeface="Arial"/>
              <a:cs typeface="Arial"/>
              <a:sym typeface="Arial"/>
            </a:endParaRPr>
          </a:p>
        </p:txBody>
      </p:sp>
      <p:pic>
        <p:nvPicPr>
          <p:cNvPr id="174" name="Shape 174"/>
          <p:cNvPicPr preferRelativeResize="0"/>
          <p:nvPr/>
        </p:nvPicPr>
        <p:blipFill>
          <a:blip r:embed="rId3">
            <a:alphaModFix/>
          </a:blip>
          <a:stretch>
            <a:fillRect/>
          </a:stretch>
        </p:blipFill>
        <p:spPr>
          <a:xfrm>
            <a:off x="0" y="3018800"/>
            <a:ext cx="9144000" cy="2124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a:t>Civil society</a:t>
            </a:r>
          </a:p>
        </p:txBody>
      </p:sp>
      <p:sp>
        <p:nvSpPr>
          <p:cNvPr id="180" name="Shape 180"/>
          <p:cNvSpPr txBox="1">
            <a:spLocks noGrp="1"/>
          </p:cNvSpPr>
          <p:nvPr>
            <p:ph type="body" idx="1"/>
          </p:nvPr>
        </p:nvSpPr>
        <p:spPr>
          <a:xfrm>
            <a:off x="311700" y="1070313"/>
            <a:ext cx="6107954" cy="1500676"/>
          </a:xfrm>
          <a:prstGeom prst="rect">
            <a:avLst/>
          </a:prstGeom>
        </p:spPr>
        <p:txBody>
          <a:bodyPr lIns="91425" tIns="91425" rIns="91425" bIns="91425" anchor="t" anchorCtr="0">
            <a:noAutofit/>
          </a:bodyPr>
          <a:lstStyle/>
          <a:p>
            <a:pPr lvl="0" rtl="0">
              <a:spcBef>
                <a:spcPts val="0"/>
              </a:spcBef>
              <a:buNone/>
            </a:pPr>
            <a:r>
              <a:rPr lang="x-none" sz="1400" b="1" dirty="0">
                <a:latin typeface="Economica"/>
                <a:ea typeface="Economica"/>
                <a:cs typeface="Economica"/>
                <a:sym typeface="Economica"/>
              </a:rPr>
              <a:t>Violations</a:t>
            </a:r>
          </a:p>
          <a:p>
            <a:pPr marL="457200" lvl="0" indent="-317500" rtl="0">
              <a:spcBef>
                <a:spcPts val="0"/>
              </a:spcBef>
              <a:buSzPct val="100000"/>
              <a:buFont typeface="Economica"/>
              <a:buChar char="●"/>
            </a:pPr>
            <a:r>
              <a:rPr lang="x-none" sz="1400" dirty="0">
                <a:latin typeface="Economica"/>
                <a:ea typeface="Economica"/>
                <a:cs typeface="Economica"/>
                <a:sym typeface="Economica"/>
              </a:rPr>
              <a:t>Indigenous rights </a:t>
            </a:r>
          </a:p>
          <a:p>
            <a:pPr marL="457200" lvl="0" indent="-317500" rtl="0">
              <a:spcBef>
                <a:spcPts val="0"/>
              </a:spcBef>
              <a:buSzPct val="100000"/>
              <a:buFont typeface="Economica"/>
              <a:buChar char="●"/>
            </a:pPr>
            <a:r>
              <a:rPr lang="x-none" sz="1400" dirty="0">
                <a:latin typeface="Economica"/>
                <a:ea typeface="Economica"/>
                <a:cs typeface="Economica"/>
                <a:sym typeface="Economica"/>
              </a:rPr>
              <a:t>Lack of environmental and social Impact Assessment </a:t>
            </a:r>
          </a:p>
          <a:p>
            <a:pPr marL="457200" lvl="0" indent="-317500" rtl="0">
              <a:spcBef>
                <a:spcPts val="0"/>
              </a:spcBef>
              <a:buSzPct val="100000"/>
              <a:buFont typeface="Economica"/>
              <a:buChar char="●"/>
            </a:pPr>
            <a:r>
              <a:rPr lang="x-none" sz="1400" dirty="0">
                <a:latin typeface="Economica"/>
                <a:ea typeface="Economica"/>
                <a:cs typeface="Economica"/>
                <a:sym typeface="Economica"/>
              </a:rPr>
              <a:t>Lack of free, prior and informed consultation process</a:t>
            </a:r>
          </a:p>
          <a:p>
            <a:pPr marL="457200" lvl="0" indent="-317500" rtl="0">
              <a:spcBef>
                <a:spcPts val="0"/>
              </a:spcBef>
              <a:buSzPct val="100000"/>
              <a:buFont typeface="Economica"/>
              <a:buChar char="●"/>
            </a:pPr>
            <a:r>
              <a:rPr lang="x-none" sz="1400" dirty="0">
                <a:latin typeface="Economica"/>
                <a:ea typeface="Economica"/>
                <a:cs typeface="Economica"/>
                <a:sym typeface="Economica"/>
              </a:rPr>
              <a:t>Violation of the right to information</a:t>
            </a:r>
          </a:p>
          <a:p>
            <a:pPr marL="457200" lvl="0" indent="-317500">
              <a:spcBef>
                <a:spcPts val="0"/>
              </a:spcBef>
              <a:buSzPct val="100000"/>
              <a:buFont typeface="Economica"/>
              <a:buChar char="●"/>
            </a:pPr>
            <a:r>
              <a:rPr lang="x-none" sz="1400" dirty="0">
                <a:latin typeface="Economica"/>
                <a:ea typeface="Economica"/>
                <a:cs typeface="Economica"/>
                <a:sym typeface="Economica"/>
              </a:rPr>
              <a:t>Criminalization of social protests </a:t>
            </a:r>
          </a:p>
        </p:txBody>
      </p:sp>
      <p:sp>
        <p:nvSpPr>
          <p:cNvPr id="181" name="Shape 181"/>
          <p:cNvSpPr txBox="1"/>
          <p:nvPr/>
        </p:nvSpPr>
        <p:spPr>
          <a:xfrm>
            <a:off x="3912123" y="2952575"/>
            <a:ext cx="4920177" cy="1884300"/>
          </a:xfrm>
          <a:prstGeom prst="rect">
            <a:avLst/>
          </a:prstGeom>
          <a:noFill/>
          <a:ln>
            <a:noFill/>
          </a:ln>
        </p:spPr>
        <p:txBody>
          <a:bodyPr lIns="91425" tIns="91425" rIns="91425" bIns="91425" anchor="t" anchorCtr="0">
            <a:noAutofit/>
          </a:bodyPr>
          <a:lstStyle/>
          <a:p>
            <a:pPr lvl="0">
              <a:spcBef>
                <a:spcPts val="0"/>
              </a:spcBef>
              <a:buNone/>
            </a:pPr>
            <a:r>
              <a:rPr lang="x-none" b="1" dirty="0">
                <a:latin typeface="Economica"/>
                <a:ea typeface="Economica"/>
                <a:cs typeface="Economica"/>
                <a:sym typeface="Economica"/>
              </a:rPr>
              <a:t>Achievements </a:t>
            </a:r>
            <a:endParaRPr lang="en-US" dirty="0" smtClean="0">
              <a:latin typeface="Economica"/>
              <a:ea typeface="Economica"/>
              <a:cs typeface="Economica"/>
              <a:sym typeface="Economica"/>
            </a:endParaRPr>
          </a:p>
          <a:p>
            <a:pPr marL="457200" lvl="0" indent="-228600" rtl="0">
              <a:spcBef>
                <a:spcPts val="0"/>
              </a:spcBef>
              <a:buFont typeface="Economica"/>
              <a:buChar char="●"/>
            </a:pPr>
            <a:r>
              <a:rPr lang="x-none" dirty="0" smtClean="0">
                <a:latin typeface="Economica"/>
                <a:ea typeface="Economica"/>
                <a:cs typeface="Economica"/>
                <a:sym typeface="Economica"/>
              </a:rPr>
              <a:t>Strong </a:t>
            </a:r>
            <a:r>
              <a:rPr lang="x-none" dirty="0">
                <a:latin typeface="Economica"/>
                <a:ea typeface="Economica"/>
                <a:cs typeface="Economica"/>
                <a:sym typeface="Economica"/>
              </a:rPr>
              <a:t>social movements since </a:t>
            </a:r>
            <a:r>
              <a:rPr lang="x-none" dirty="0" smtClean="0">
                <a:latin typeface="Economica"/>
                <a:ea typeface="Economica"/>
                <a:cs typeface="Economica"/>
                <a:sym typeface="Economica"/>
              </a:rPr>
              <a:t>2010</a:t>
            </a:r>
            <a:endParaRPr lang="en-US" dirty="0" smtClean="0">
              <a:latin typeface="Economica"/>
              <a:ea typeface="Economica"/>
              <a:cs typeface="Economica"/>
              <a:sym typeface="Economica"/>
            </a:endParaRPr>
          </a:p>
          <a:p>
            <a:pPr marL="228600" lvl="0" rtl="0">
              <a:spcBef>
                <a:spcPts val="0"/>
              </a:spcBef>
            </a:pPr>
            <a:endParaRPr lang="x-none" dirty="0">
              <a:latin typeface="Economica"/>
              <a:ea typeface="Economica"/>
              <a:cs typeface="Economica"/>
              <a:sym typeface="Economica"/>
            </a:endParaRPr>
          </a:p>
          <a:p>
            <a:pPr marL="457200" lvl="0" indent="-228600" rtl="0">
              <a:spcBef>
                <a:spcPts val="0"/>
              </a:spcBef>
              <a:buFont typeface="Economica"/>
              <a:buChar char="●"/>
            </a:pPr>
            <a:r>
              <a:rPr lang="x-none" dirty="0">
                <a:latin typeface="Economica"/>
                <a:ea typeface="Economica"/>
                <a:cs typeface="Economica"/>
                <a:sym typeface="Economica"/>
              </a:rPr>
              <a:t>In 2016, 45 (out of 667) municipalities were declared are free of fracking </a:t>
            </a:r>
            <a:r>
              <a:rPr lang="x-none" dirty="0">
                <a:solidFill>
                  <a:schemeClr val="dk1"/>
                </a:solidFill>
                <a:latin typeface="Economica"/>
                <a:ea typeface="Economica"/>
                <a:cs typeface="Economica"/>
                <a:sym typeface="Economica"/>
              </a:rPr>
              <a:t>in the provinces of Entre Ríos, Mendoza, Buenos Aires, La Pampa, Río Negro, Neuquén y Chubut. </a:t>
            </a:r>
          </a:p>
        </p:txBody>
      </p:sp>
      <p:pic>
        <p:nvPicPr>
          <p:cNvPr id="182" name="Shape 182"/>
          <p:cNvPicPr preferRelativeResize="0"/>
          <p:nvPr/>
        </p:nvPicPr>
        <p:blipFill>
          <a:blip r:embed="rId3">
            <a:alphaModFix/>
          </a:blip>
          <a:stretch>
            <a:fillRect/>
          </a:stretch>
        </p:blipFill>
        <p:spPr>
          <a:xfrm>
            <a:off x="5410989" y="315925"/>
            <a:ext cx="3421311" cy="2178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a:t>Case of Mexico</a:t>
            </a:r>
          </a:p>
        </p:txBody>
      </p:sp>
      <p:pic>
        <p:nvPicPr>
          <p:cNvPr id="188" name="Shape 188"/>
          <p:cNvPicPr preferRelativeResize="0"/>
          <p:nvPr/>
        </p:nvPicPr>
        <p:blipFill>
          <a:blip r:embed="rId3">
            <a:alphaModFix/>
          </a:blip>
          <a:stretch>
            <a:fillRect/>
          </a:stretch>
        </p:blipFill>
        <p:spPr>
          <a:xfrm>
            <a:off x="6047900" y="1147224"/>
            <a:ext cx="2784392" cy="3502950"/>
          </a:xfrm>
          <a:prstGeom prst="rect">
            <a:avLst/>
          </a:prstGeom>
          <a:noFill/>
          <a:ln>
            <a:noFill/>
          </a:ln>
        </p:spPr>
      </p:pic>
      <p:sp>
        <p:nvSpPr>
          <p:cNvPr id="189" name="Shape 189"/>
          <p:cNvSpPr txBox="1"/>
          <p:nvPr/>
        </p:nvSpPr>
        <p:spPr>
          <a:xfrm>
            <a:off x="367300" y="1206300"/>
            <a:ext cx="5490300" cy="3267000"/>
          </a:xfrm>
          <a:prstGeom prst="rect">
            <a:avLst/>
          </a:prstGeom>
          <a:noFill/>
          <a:ln>
            <a:noFill/>
          </a:ln>
        </p:spPr>
        <p:txBody>
          <a:bodyPr lIns="91425" tIns="91425" rIns="91425" bIns="91425" anchor="t" anchorCtr="0">
            <a:noAutofit/>
          </a:bodyPr>
          <a:lstStyle/>
          <a:p>
            <a:pPr lvl="0">
              <a:spcBef>
                <a:spcPts val="0"/>
              </a:spcBef>
              <a:buNone/>
            </a:pPr>
            <a:endParaRPr dirty="0">
              <a:latin typeface="Economica"/>
              <a:ea typeface="Economica"/>
              <a:cs typeface="Economica"/>
              <a:sym typeface="Economica"/>
            </a:endParaRPr>
          </a:p>
          <a:p>
            <a:pPr marL="457200" marR="0" lvl="0" indent="-228600" algn="l" rtl="0">
              <a:lnSpc>
                <a:spcPct val="100000"/>
              </a:lnSpc>
              <a:spcBef>
                <a:spcPts val="0"/>
              </a:spcBef>
              <a:spcAft>
                <a:spcPts val="0"/>
              </a:spcAft>
              <a:buClr>
                <a:srgbClr val="000000"/>
              </a:buClr>
              <a:buFont typeface="Economica"/>
              <a:buChar char="●"/>
            </a:pPr>
            <a:r>
              <a:rPr lang="x-none" dirty="0">
                <a:latin typeface="Economica"/>
                <a:ea typeface="Economica"/>
                <a:cs typeface="Economica"/>
                <a:sym typeface="Economica"/>
              </a:rPr>
              <a:t>As of 2004, </a:t>
            </a:r>
            <a:r>
              <a:rPr lang="x-none" dirty="0" smtClean="0">
                <a:latin typeface="Economica"/>
                <a:ea typeface="Economica"/>
                <a:cs typeface="Economica"/>
                <a:sym typeface="Economica"/>
              </a:rPr>
              <a:t>production</a:t>
            </a:r>
            <a:r>
              <a:rPr lang="en-US" dirty="0" smtClean="0">
                <a:latin typeface="Economica"/>
                <a:ea typeface="Economica"/>
                <a:cs typeface="Economica"/>
                <a:sym typeface="Economica"/>
              </a:rPr>
              <a:t> has</a:t>
            </a:r>
            <a:r>
              <a:rPr lang="x-none" dirty="0" smtClean="0">
                <a:latin typeface="Economica"/>
                <a:ea typeface="Economica"/>
                <a:cs typeface="Economica"/>
                <a:sym typeface="Economica"/>
              </a:rPr>
              <a:t> decline</a:t>
            </a:r>
            <a:r>
              <a:rPr lang="en-US" dirty="0" smtClean="0">
                <a:latin typeface="Economica"/>
                <a:ea typeface="Economica"/>
                <a:cs typeface="Economica"/>
                <a:sym typeface="Economica"/>
              </a:rPr>
              <a:t>d</a:t>
            </a:r>
          </a:p>
          <a:p>
            <a:pPr marL="228600" marR="0" lvl="0" algn="l" rtl="0">
              <a:lnSpc>
                <a:spcPct val="100000"/>
              </a:lnSpc>
              <a:spcBef>
                <a:spcPts val="0"/>
              </a:spcBef>
              <a:spcAft>
                <a:spcPts val="0"/>
              </a:spcAft>
              <a:buClr>
                <a:srgbClr val="000000"/>
              </a:buClr>
            </a:pPr>
            <a:endParaRPr lang="x-none" dirty="0">
              <a:latin typeface="Economica"/>
              <a:ea typeface="Economica"/>
              <a:cs typeface="Economica"/>
              <a:sym typeface="Economica"/>
            </a:endParaRPr>
          </a:p>
          <a:p>
            <a:pPr marL="457200" marR="0" lvl="0" indent="-228600" algn="l" rtl="0">
              <a:lnSpc>
                <a:spcPct val="100000"/>
              </a:lnSpc>
              <a:spcBef>
                <a:spcPts val="0"/>
              </a:spcBef>
              <a:spcAft>
                <a:spcPts val="0"/>
              </a:spcAft>
              <a:buFont typeface="Economica"/>
              <a:buChar char="●"/>
            </a:pPr>
            <a:r>
              <a:rPr lang="x-none" dirty="0">
                <a:latin typeface="Economica"/>
                <a:ea typeface="Economica"/>
                <a:cs typeface="Economica"/>
                <a:sym typeface="Economica"/>
              </a:rPr>
              <a:t>Fracking technique is introduced in the conversation since 2008</a:t>
            </a:r>
          </a:p>
          <a:p>
            <a:pPr marL="914400" marR="0" lvl="1" indent="-228600" algn="l" rtl="0">
              <a:lnSpc>
                <a:spcPct val="100000"/>
              </a:lnSpc>
              <a:spcBef>
                <a:spcPts val="0"/>
              </a:spcBef>
              <a:spcAft>
                <a:spcPts val="0"/>
              </a:spcAft>
              <a:buFont typeface="Economica"/>
              <a:buChar char="○"/>
            </a:pPr>
            <a:r>
              <a:rPr lang="x-none" dirty="0">
                <a:latin typeface="Economica"/>
                <a:ea typeface="Economica"/>
                <a:cs typeface="Economica"/>
                <a:sym typeface="Economica"/>
              </a:rPr>
              <a:t>Studies by EIA → estimate 13,1 billion of oil barrels &amp;</a:t>
            </a:r>
          </a:p>
          <a:p>
            <a:pPr marL="914400" marR="0" lvl="1" indent="-228600" algn="l" rtl="0">
              <a:lnSpc>
                <a:spcPct val="100000"/>
              </a:lnSpc>
              <a:spcBef>
                <a:spcPts val="0"/>
              </a:spcBef>
              <a:spcAft>
                <a:spcPts val="0"/>
              </a:spcAft>
              <a:buFont typeface="Economica"/>
              <a:buChar char="○"/>
            </a:pPr>
            <a:r>
              <a:rPr lang="x-none" dirty="0">
                <a:latin typeface="Economica"/>
                <a:ea typeface="Economica"/>
                <a:cs typeface="Economica"/>
                <a:sym typeface="Economica"/>
              </a:rPr>
              <a:t>Studies by PEMEX → 31,9 billions of oil barrels</a:t>
            </a:r>
          </a:p>
          <a:p>
            <a:pPr marR="0" lvl="0" algn="l" rtl="0">
              <a:lnSpc>
                <a:spcPct val="100000"/>
              </a:lnSpc>
              <a:spcBef>
                <a:spcPts val="0"/>
              </a:spcBef>
              <a:spcAft>
                <a:spcPts val="0"/>
              </a:spcAft>
              <a:buNone/>
            </a:pPr>
            <a:endParaRPr dirty="0">
              <a:latin typeface="Economica"/>
              <a:ea typeface="Economica"/>
              <a:cs typeface="Economica"/>
              <a:sym typeface="Economica"/>
            </a:endParaRPr>
          </a:p>
          <a:p>
            <a:pPr marL="457200" lvl="0" indent="-228600" rtl="0">
              <a:spcBef>
                <a:spcPts val="0"/>
              </a:spcBef>
              <a:buFont typeface="Economica"/>
              <a:buChar char="●"/>
            </a:pPr>
            <a:r>
              <a:rPr lang="x-none" dirty="0">
                <a:latin typeface="Economica"/>
                <a:ea typeface="Economica"/>
                <a:cs typeface="Economica"/>
                <a:sym typeface="Economica"/>
              </a:rPr>
              <a:t>Burgos Basin is the key exploited area: Estimated to hold 25 275 MMbpce (Millions of barrels of crude oil equivalent)</a:t>
            </a:r>
          </a:p>
          <a:p>
            <a:pPr lvl="0" rtl="0">
              <a:spcBef>
                <a:spcPts val="0"/>
              </a:spcBef>
              <a:buNone/>
            </a:pPr>
            <a:endParaRPr dirty="0">
              <a:latin typeface="Economica"/>
              <a:ea typeface="Economica"/>
              <a:cs typeface="Economica"/>
              <a:sym typeface="Economica"/>
            </a:endParaRPr>
          </a:p>
          <a:p>
            <a:pPr marL="457200" lvl="0" indent="-228600" rtl="0">
              <a:spcBef>
                <a:spcPts val="0"/>
              </a:spcBef>
              <a:buFont typeface="Economica"/>
              <a:buChar char="●"/>
            </a:pPr>
            <a:r>
              <a:rPr lang="x-none" dirty="0">
                <a:latin typeface="Economica"/>
                <a:ea typeface="Economica"/>
                <a:cs typeface="Economica"/>
                <a:sym typeface="Economica"/>
              </a:rPr>
              <a:t>Currently: 28 fractured wells between 2010-2015: </a:t>
            </a:r>
          </a:p>
          <a:p>
            <a:pPr marL="914400" lvl="1" indent="-228600" rtl="0">
              <a:spcBef>
                <a:spcPts val="0"/>
              </a:spcBef>
              <a:buFont typeface="Economica"/>
              <a:buChar char="○"/>
            </a:pPr>
            <a:r>
              <a:rPr lang="x-none" dirty="0">
                <a:latin typeface="Economica"/>
                <a:ea typeface="Economica"/>
                <a:cs typeface="Economica"/>
                <a:sym typeface="Economica"/>
              </a:rPr>
              <a:t>14 in Coahuila, 8 in Nuevo León and 6 in Tamaulipas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a:blip r:embed="rId3">
            <a:alphaModFix amt="81000"/>
          </a:blip>
          <a:stretch>
            <a:fillRect/>
          </a:stretch>
        </p:blipFill>
        <p:spPr>
          <a:xfrm>
            <a:off x="4711775" y="3512500"/>
            <a:ext cx="4120525" cy="1446550"/>
          </a:xfrm>
          <a:prstGeom prst="rect">
            <a:avLst/>
          </a:prstGeom>
          <a:noFill/>
          <a:ln>
            <a:noFill/>
          </a:ln>
        </p:spPr>
      </p:pic>
      <p:sp>
        <p:nvSpPr>
          <p:cNvPr id="195" name="Shape 195"/>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a:t>Public Policy in Mexico</a:t>
            </a:r>
          </a:p>
        </p:txBody>
      </p:sp>
      <p:sp>
        <p:nvSpPr>
          <p:cNvPr id="196" name="Shape 196"/>
          <p:cNvSpPr txBox="1">
            <a:spLocks noGrp="1"/>
          </p:cNvSpPr>
          <p:nvPr>
            <p:ph type="body" idx="1"/>
          </p:nvPr>
        </p:nvSpPr>
        <p:spPr>
          <a:xfrm>
            <a:off x="311700" y="1215650"/>
            <a:ext cx="8520600" cy="3354000"/>
          </a:xfrm>
          <a:prstGeom prst="rect">
            <a:avLst/>
          </a:prstGeom>
        </p:spPr>
        <p:txBody>
          <a:bodyPr lIns="91425" tIns="91425" rIns="91425" bIns="91425" anchor="t" anchorCtr="0">
            <a:noAutofit/>
          </a:bodyPr>
          <a:lstStyle/>
          <a:p>
            <a:pPr marL="457200" lvl="0" indent="-317500" rtl="0">
              <a:lnSpc>
                <a:spcPct val="100000"/>
              </a:lnSpc>
              <a:spcBef>
                <a:spcPts val="0"/>
              </a:spcBef>
              <a:spcAft>
                <a:spcPts val="0"/>
              </a:spcAft>
              <a:buSzPct val="100000"/>
              <a:buFont typeface="Economica"/>
              <a:buChar char="●"/>
            </a:pPr>
            <a:r>
              <a:rPr lang="x-none" sz="1400">
                <a:latin typeface="Economica"/>
                <a:ea typeface="Economica"/>
                <a:cs typeface="Economica"/>
                <a:sym typeface="Economica"/>
              </a:rPr>
              <a:t>National Development Plan 2013-2018 → Introduction of non conventional hydrocarbon exploitation through fracking → Consolidated with the Energetic Reform approved in 2013</a:t>
            </a:r>
          </a:p>
          <a:p>
            <a:pPr lvl="0" rtl="0">
              <a:lnSpc>
                <a:spcPct val="100000"/>
              </a:lnSpc>
              <a:spcBef>
                <a:spcPts val="0"/>
              </a:spcBef>
              <a:spcAft>
                <a:spcPts val="0"/>
              </a:spcAft>
              <a:buNone/>
            </a:pPr>
            <a:endParaRPr sz="1400">
              <a:latin typeface="Economica"/>
              <a:ea typeface="Economica"/>
              <a:cs typeface="Economica"/>
              <a:sym typeface="Economica"/>
            </a:endParaRPr>
          </a:p>
          <a:p>
            <a:pPr marL="457200" lvl="0" indent="-317500" rtl="0">
              <a:lnSpc>
                <a:spcPct val="100000"/>
              </a:lnSpc>
              <a:spcBef>
                <a:spcPts val="0"/>
              </a:spcBef>
              <a:spcAft>
                <a:spcPts val="0"/>
              </a:spcAft>
              <a:buSzPct val="100000"/>
              <a:buFont typeface="Economica"/>
              <a:buChar char="●"/>
            </a:pPr>
            <a:r>
              <a:rPr lang="x-none" sz="1400">
                <a:latin typeface="Economica"/>
                <a:ea typeface="Economica"/>
                <a:cs typeface="Economica"/>
                <a:sym typeface="Economica"/>
              </a:rPr>
              <a:t>In 2014 implementation phase begins. </a:t>
            </a:r>
          </a:p>
          <a:p>
            <a:pPr marL="914400" lvl="1" indent="-228600" rtl="0">
              <a:lnSpc>
                <a:spcPct val="100000"/>
              </a:lnSpc>
              <a:spcBef>
                <a:spcPts val="0"/>
              </a:spcBef>
              <a:spcAft>
                <a:spcPts val="0"/>
              </a:spcAft>
              <a:buFont typeface="Economica"/>
              <a:buChar char="○"/>
            </a:pPr>
            <a:r>
              <a:rPr lang="x-none">
                <a:latin typeface="Economica"/>
                <a:ea typeface="Economica"/>
                <a:cs typeface="Economica"/>
                <a:sym typeface="Economica"/>
              </a:rPr>
              <a:t>First assignations were delivered to PEMEX and in 2015, 24 first tenders were published including 24 areas of non conventional hydrocarbons (to be explored for the next 5 years)</a:t>
            </a:r>
          </a:p>
          <a:p>
            <a:pPr marL="914400" lvl="1" indent="-228600" rtl="0">
              <a:lnSpc>
                <a:spcPct val="100000"/>
              </a:lnSpc>
              <a:spcBef>
                <a:spcPts val="0"/>
              </a:spcBef>
              <a:spcAft>
                <a:spcPts val="0"/>
              </a:spcAft>
              <a:buFont typeface="Economica"/>
              <a:buChar char="○"/>
            </a:pPr>
            <a:r>
              <a:rPr lang="x-none">
                <a:latin typeface="Economica"/>
                <a:ea typeface="Economica"/>
                <a:cs typeface="Economica"/>
                <a:sym typeface="Economica"/>
              </a:rPr>
              <a:t>In 2016, official permits were given for the first 3 non conventional wells in veracruz and Tamaulipas </a:t>
            </a:r>
          </a:p>
          <a:p>
            <a:pPr marL="457200" lvl="0" indent="0" rtl="0">
              <a:lnSpc>
                <a:spcPct val="100000"/>
              </a:lnSpc>
              <a:spcBef>
                <a:spcPts val="0"/>
              </a:spcBef>
              <a:spcAft>
                <a:spcPts val="0"/>
              </a:spcAft>
              <a:buNone/>
            </a:pPr>
            <a:endParaRPr>
              <a:latin typeface="Economica"/>
              <a:ea typeface="Economica"/>
              <a:cs typeface="Economica"/>
              <a:sym typeface="Economica"/>
            </a:endParaRPr>
          </a:p>
          <a:p>
            <a:pPr marL="457200" lvl="0" indent="-317500" rtl="0">
              <a:lnSpc>
                <a:spcPct val="100000"/>
              </a:lnSpc>
              <a:spcBef>
                <a:spcPts val="0"/>
              </a:spcBef>
              <a:spcAft>
                <a:spcPts val="0"/>
              </a:spcAft>
              <a:buSzPct val="100000"/>
              <a:buFont typeface="Economica"/>
              <a:buChar char="●"/>
            </a:pPr>
            <a:r>
              <a:rPr lang="x-none" sz="1400">
                <a:latin typeface="Economica"/>
                <a:ea typeface="Economica"/>
                <a:cs typeface="Economica"/>
                <a:sym typeface="Economica"/>
              </a:rPr>
              <a:t>There is no specific normative related to fracking. It is encouraged by the reform, however the legal content does not include concrete measurements for its appliance or implications.</a:t>
            </a:r>
          </a:p>
          <a:p>
            <a:pPr lvl="0">
              <a:spcBef>
                <a:spcPts val="0"/>
              </a:spcBef>
              <a:buNone/>
            </a:pPr>
            <a:endParaRPr sz="1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sz="4800" dirty="0">
                <a:solidFill>
                  <a:schemeClr val="tx2">
                    <a:lumMod val="75000"/>
                  </a:schemeClr>
                </a:solidFill>
              </a:rPr>
              <a:t>What is fracking? </a:t>
            </a:r>
          </a:p>
        </p:txBody>
      </p:sp>
      <p:sp>
        <p:nvSpPr>
          <p:cNvPr id="71" name="Shape 71" descr="This 3D animation shows the hydraulic fracturing  process (fracking or hydrofracking).   CALL 1-800-591-1123 www.trialexhibitsinc.com  Trial Exhibits, Inc. produces animations and illustrations that aid juror comprehension during court litigation. For more information contact us at www.trialexhibitsinc.com." title="Hydraulic Fracturing 3D Animation">
            <a:hlinkClick r:id="rId3"/>
          </p:cNvPr>
          <p:cNvSpPr/>
          <p:nvPr/>
        </p:nvSpPr>
        <p:spPr>
          <a:xfrm>
            <a:off x="3912123" y="1147225"/>
            <a:ext cx="4669501" cy="3263000"/>
          </a:xfrm>
          <a:prstGeom prst="rect">
            <a:avLst/>
          </a:prstGeom>
          <a:blipFill>
            <a:blip r:embed="rId4">
              <a:alphaModFix/>
            </a:blip>
            <a:stretch>
              <a:fillRect/>
            </a:stretch>
          </a:blipFill>
          <a:ln>
            <a:noFill/>
          </a:ln>
        </p:spPr>
      </p:sp>
      <p:sp>
        <p:nvSpPr>
          <p:cNvPr id="72" name="Shape 72"/>
          <p:cNvSpPr txBox="1"/>
          <p:nvPr/>
        </p:nvSpPr>
        <p:spPr>
          <a:xfrm>
            <a:off x="458325" y="1147225"/>
            <a:ext cx="3198000" cy="3263100"/>
          </a:xfrm>
          <a:prstGeom prst="rect">
            <a:avLst/>
          </a:prstGeom>
          <a:noFill/>
          <a:ln>
            <a:noFill/>
          </a:ln>
        </p:spPr>
        <p:txBody>
          <a:bodyPr lIns="91425" tIns="91425" rIns="91425" bIns="91425" anchor="t" anchorCtr="0">
            <a:noAutofit/>
          </a:bodyPr>
          <a:lstStyle/>
          <a:p>
            <a:pPr marL="457200" lvl="0" indent="-298450" rtl="0">
              <a:lnSpc>
                <a:spcPct val="115000"/>
              </a:lnSpc>
              <a:spcBef>
                <a:spcPts val="0"/>
              </a:spcBef>
              <a:buSzPct val="100000"/>
              <a:buChar char="●"/>
            </a:pPr>
            <a:r>
              <a:rPr lang="x-none" sz="1100" dirty="0">
                <a:solidFill>
                  <a:srgbClr val="333333"/>
                </a:solidFill>
                <a:highlight>
                  <a:srgbClr val="FFFFFF"/>
                </a:highlight>
              </a:rPr>
              <a:t>Vertical well bores are drilled thousands of meters into the earth, through sediment layers, the water table, and shale rock formations in order to reach the oil and gas underneath. </a:t>
            </a:r>
          </a:p>
          <a:p>
            <a:pPr lvl="0" rtl="0">
              <a:lnSpc>
                <a:spcPct val="115000"/>
              </a:lnSpc>
              <a:spcBef>
                <a:spcPts val="0"/>
              </a:spcBef>
              <a:buNone/>
            </a:pPr>
            <a:endParaRPr sz="1100" dirty="0">
              <a:solidFill>
                <a:srgbClr val="333333"/>
              </a:solidFill>
              <a:highlight>
                <a:srgbClr val="FFFFFF"/>
              </a:highlight>
            </a:endParaRPr>
          </a:p>
          <a:p>
            <a:pPr marL="457200" lvl="0" indent="-298450" rtl="0">
              <a:lnSpc>
                <a:spcPct val="115000"/>
              </a:lnSpc>
              <a:spcBef>
                <a:spcPts val="0"/>
              </a:spcBef>
              <a:spcAft>
                <a:spcPts val="1200"/>
              </a:spcAft>
              <a:buClr>
                <a:srgbClr val="333333"/>
              </a:buClr>
              <a:buSzPct val="100000"/>
              <a:buChar char="●"/>
            </a:pPr>
            <a:r>
              <a:rPr lang="x-none" sz="1100" dirty="0">
                <a:solidFill>
                  <a:srgbClr val="333333"/>
                </a:solidFill>
                <a:highlight>
                  <a:srgbClr val="FFFFFF"/>
                </a:highlight>
              </a:rPr>
              <a:t>A cement casing is installed and will serve as a conduit for the massive volume of water, fracking fluid, chemicals and sand needed to fracture the rock and shale</a:t>
            </a:r>
            <a:r>
              <a:rPr lang="x-none" sz="1100" dirty="0" smtClean="0">
                <a:solidFill>
                  <a:srgbClr val="333333"/>
                </a:solidFill>
                <a:highlight>
                  <a:srgbClr val="FFFFFF"/>
                </a:highlight>
              </a:rPr>
              <a:t>.</a:t>
            </a:r>
            <a:endParaRPr lang="x-none" sz="1100" dirty="0">
              <a:solidFill>
                <a:srgbClr val="333333"/>
              </a:solidFill>
              <a:highlight>
                <a:srgbClr val="FFFFFF"/>
              </a:highlight>
            </a:endParaRPr>
          </a:p>
          <a:p>
            <a:pPr marL="457200" lvl="0" indent="-298450" rtl="0">
              <a:lnSpc>
                <a:spcPct val="115000"/>
              </a:lnSpc>
              <a:spcBef>
                <a:spcPts val="0"/>
              </a:spcBef>
              <a:spcAft>
                <a:spcPts val="1200"/>
              </a:spcAft>
              <a:buClr>
                <a:srgbClr val="333333"/>
              </a:buClr>
              <a:buSzPct val="100000"/>
              <a:buChar char="●"/>
            </a:pPr>
            <a:r>
              <a:rPr lang="x-none" sz="1100" dirty="0">
                <a:solidFill>
                  <a:srgbClr val="333333"/>
                </a:solidFill>
                <a:highlight>
                  <a:srgbClr val="FFFFFF"/>
                </a:highlight>
              </a:rPr>
              <a:t>The fractures allow the gas to be removed from the formerly impervious rock formations.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0" y="3713275"/>
            <a:ext cx="9144000" cy="1430225"/>
          </a:xfrm>
          <a:prstGeom prst="rect">
            <a:avLst/>
          </a:prstGeom>
          <a:noFill/>
          <a:ln>
            <a:noFill/>
          </a:ln>
        </p:spPr>
      </p:pic>
      <p:sp>
        <p:nvSpPr>
          <p:cNvPr id="202" name="Shape 202"/>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x-none"/>
              <a:t>Civil Society</a:t>
            </a:r>
          </a:p>
        </p:txBody>
      </p:sp>
      <p:sp>
        <p:nvSpPr>
          <p:cNvPr id="203" name="Shape 203"/>
          <p:cNvSpPr txBox="1">
            <a:spLocks noGrp="1"/>
          </p:cNvSpPr>
          <p:nvPr>
            <p:ph type="body" idx="1"/>
          </p:nvPr>
        </p:nvSpPr>
        <p:spPr>
          <a:xfrm>
            <a:off x="311700" y="1225225"/>
            <a:ext cx="3999900" cy="3354000"/>
          </a:xfrm>
          <a:prstGeom prst="rect">
            <a:avLst/>
          </a:prstGeom>
        </p:spPr>
        <p:txBody>
          <a:bodyPr lIns="91425" tIns="91425" rIns="91425" bIns="91425" anchor="t" anchorCtr="0">
            <a:noAutofit/>
          </a:bodyPr>
          <a:lstStyle/>
          <a:p>
            <a:pPr marL="457200" lvl="0" indent="-228600" rtl="0">
              <a:spcBef>
                <a:spcPts val="0"/>
              </a:spcBef>
              <a:buFont typeface="Economica"/>
            </a:pPr>
            <a:r>
              <a:rPr lang="x-none">
                <a:latin typeface="Economica"/>
                <a:ea typeface="Economica"/>
                <a:cs typeface="Economica"/>
                <a:sym typeface="Economica"/>
              </a:rPr>
              <a:t>Organisations and collectives have emerged: </a:t>
            </a:r>
            <a:r>
              <a:rPr lang="x-none" i="1">
                <a:latin typeface="Economica"/>
                <a:ea typeface="Economica"/>
                <a:cs typeface="Economica"/>
                <a:sym typeface="Economica"/>
              </a:rPr>
              <a:t>Alianza Mexicana vs el Fracking, ChihuahuaVsFracking, No al Fracking Nuevo León and No al Fracking Tamaulipas</a:t>
            </a:r>
          </a:p>
          <a:p>
            <a:pPr lvl="0" rtl="0">
              <a:spcBef>
                <a:spcPts val="0"/>
              </a:spcBef>
              <a:buNone/>
            </a:pPr>
            <a:endParaRPr i="1">
              <a:latin typeface="Economica"/>
              <a:ea typeface="Economica"/>
              <a:cs typeface="Economica"/>
              <a:sym typeface="Economica"/>
            </a:endParaRPr>
          </a:p>
          <a:p>
            <a:pPr marL="457200" lvl="0" indent="-228600">
              <a:spcBef>
                <a:spcPts val="0"/>
              </a:spcBef>
              <a:buFont typeface="Economica"/>
            </a:pPr>
            <a:r>
              <a:rPr lang="x-none">
                <a:latin typeface="Economica"/>
                <a:ea typeface="Economica"/>
                <a:cs typeface="Economica"/>
                <a:sym typeface="Economica"/>
              </a:rPr>
              <a:t>Claim: Energetic model means important social, environmental and climate impacts</a:t>
            </a:r>
          </a:p>
        </p:txBody>
      </p:sp>
      <p:sp>
        <p:nvSpPr>
          <p:cNvPr id="204" name="Shape 204"/>
          <p:cNvSpPr txBox="1">
            <a:spLocks noGrp="1"/>
          </p:cNvSpPr>
          <p:nvPr>
            <p:ph type="body" idx="2"/>
          </p:nvPr>
        </p:nvSpPr>
        <p:spPr>
          <a:xfrm>
            <a:off x="4832400" y="1147225"/>
            <a:ext cx="3999900" cy="3432000"/>
          </a:xfrm>
          <a:prstGeom prst="rect">
            <a:avLst/>
          </a:prstGeom>
        </p:spPr>
        <p:txBody>
          <a:bodyPr lIns="91425" tIns="91425" rIns="91425" bIns="91425" anchor="t" anchorCtr="0">
            <a:noAutofit/>
          </a:bodyPr>
          <a:lstStyle/>
          <a:p>
            <a:pPr marL="457200" lvl="0" indent="-228600" rtl="0">
              <a:spcBef>
                <a:spcPts val="0"/>
              </a:spcBef>
              <a:buFont typeface="Economica"/>
            </a:pPr>
            <a:r>
              <a:rPr lang="x-none" dirty="0">
                <a:latin typeface="Economica"/>
                <a:ea typeface="Economica"/>
                <a:cs typeface="Economica"/>
                <a:sym typeface="Economica"/>
              </a:rPr>
              <a:t>Purpose: To develop and diffuse information and strengthen the defense of territory</a:t>
            </a:r>
          </a:p>
          <a:p>
            <a:pPr marL="914400" lvl="1" indent="-228600" rtl="0">
              <a:spcBef>
                <a:spcPts val="0"/>
              </a:spcBef>
              <a:buFont typeface="Economica"/>
            </a:pPr>
            <a:r>
              <a:rPr lang="x-none" dirty="0">
                <a:latin typeface="Economica"/>
                <a:ea typeface="Economica"/>
                <a:cs typeface="Economica"/>
                <a:sym typeface="Economica"/>
              </a:rPr>
              <a:t>Free prior and informed consent (ILO Convention 169</a:t>
            </a:r>
            <a:r>
              <a:rPr lang="x-none" dirty="0" smtClean="0">
                <a:latin typeface="Economica"/>
                <a:ea typeface="Economica"/>
                <a:cs typeface="Economica"/>
                <a:sym typeface="Economica"/>
              </a:rPr>
              <a:t>)</a:t>
            </a:r>
            <a:endParaRPr dirty="0">
              <a:latin typeface="Economica"/>
              <a:ea typeface="Economica"/>
              <a:cs typeface="Economica"/>
              <a:sym typeface="Economica"/>
            </a:endParaRPr>
          </a:p>
          <a:p>
            <a:pPr marL="457200" lvl="0" indent="-228600">
              <a:spcBef>
                <a:spcPts val="0"/>
              </a:spcBef>
              <a:buFont typeface="Economica"/>
            </a:pPr>
            <a:r>
              <a:rPr lang="x-none" dirty="0">
                <a:latin typeface="Economica"/>
                <a:ea typeface="Economica"/>
                <a:cs typeface="Economica"/>
                <a:sym typeface="Economica"/>
              </a:rPr>
              <a:t>Achievements: Activity blocked in the northern mountain chain of Puebla, Emiliano Zapata community in Veracruz, Xilitla municipality in San Luis Potosi and municipality of Tanlajás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245097"/>
            <a:ext cx="8520600" cy="829559"/>
          </a:xfrm>
          <a:prstGeom prst="rect">
            <a:avLst/>
          </a:prstGeom>
        </p:spPr>
        <p:txBody>
          <a:bodyPr lIns="91425" tIns="91425" rIns="91425" bIns="91425" anchor="b" anchorCtr="0">
            <a:noAutofit/>
          </a:bodyPr>
          <a:lstStyle/>
          <a:p>
            <a:pPr lvl="0" algn="ctr">
              <a:spcBef>
                <a:spcPts val="0"/>
              </a:spcBef>
              <a:buNone/>
            </a:pPr>
            <a:r>
              <a:rPr lang="x-none" dirty="0">
                <a:solidFill>
                  <a:schemeClr val="tx2">
                    <a:lumMod val="75000"/>
                  </a:schemeClr>
                </a:solidFill>
              </a:rPr>
              <a:t>Food for thought...</a:t>
            </a:r>
          </a:p>
        </p:txBody>
      </p:sp>
      <p:pic>
        <p:nvPicPr>
          <p:cNvPr id="210" name="Shape 210"/>
          <p:cNvPicPr preferRelativeResize="0"/>
          <p:nvPr/>
        </p:nvPicPr>
        <p:blipFill>
          <a:blip r:embed="rId3">
            <a:alphaModFix/>
          </a:blip>
          <a:stretch>
            <a:fillRect/>
          </a:stretch>
        </p:blipFill>
        <p:spPr>
          <a:xfrm>
            <a:off x="476574" y="1147225"/>
            <a:ext cx="4073225" cy="3412175"/>
          </a:xfrm>
          <a:prstGeom prst="rect">
            <a:avLst/>
          </a:prstGeom>
          <a:noFill/>
          <a:ln>
            <a:noFill/>
          </a:ln>
        </p:spPr>
      </p:pic>
      <p:sp>
        <p:nvSpPr>
          <p:cNvPr id="211" name="Shape 211"/>
          <p:cNvSpPr txBox="1"/>
          <p:nvPr/>
        </p:nvSpPr>
        <p:spPr>
          <a:xfrm>
            <a:off x="4549875" y="1074656"/>
            <a:ext cx="4282500" cy="3607444"/>
          </a:xfrm>
          <a:prstGeom prst="rect">
            <a:avLst/>
          </a:prstGeom>
          <a:noFill/>
          <a:ln>
            <a:noFill/>
          </a:ln>
        </p:spPr>
        <p:txBody>
          <a:bodyPr lIns="91425" tIns="91425" rIns="91425" bIns="91425" anchor="t" anchorCtr="0">
            <a:noAutofit/>
          </a:bodyPr>
          <a:lstStyle/>
          <a:p>
            <a:pPr marL="457200" lvl="0" indent="-228600" algn="just" rtl="0">
              <a:lnSpc>
                <a:spcPct val="115000"/>
              </a:lnSpc>
              <a:spcBef>
                <a:spcPts val="0"/>
              </a:spcBef>
              <a:buClr>
                <a:schemeClr val="dk1"/>
              </a:buClr>
              <a:buFont typeface="Times New Roman"/>
              <a:buChar char="●"/>
            </a:pPr>
            <a:r>
              <a:rPr lang="x-none" dirty="0">
                <a:solidFill>
                  <a:schemeClr val="dk1"/>
                </a:solidFill>
                <a:latin typeface="Times New Roman"/>
                <a:ea typeface="Times New Roman"/>
                <a:cs typeface="Times New Roman"/>
                <a:sym typeface="Times New Roman"/>
              </a:rPr>
              <a:t>Why are we damaging our environment and  continue to exploit excessively our resources instead of focusing on modifying our lifestyle</a:t>
            </a:r>
            <a:r>
              <a:rPr lang="x-none" dirty="0" smtClean="0">
                <a:solidFill>
                  <a:schemeClr val="dk1"/>
                </a:solidFill>
                <a:latin typeface="Times New Roman"/>
                <a:ea typeface="Times New Roman"/>
                <a:cs typeface="Times New Roman"/>
                <a:sym typeface="Times New Roman"/>
              </a:rPr>
              <a:t>?</a:t>
            </a:r>
            <a:endParaRPr lang="en-US" dirty="0" smtClean="0">
              <a:solidFill>
                <a:schemeClr val="dk1"/>
              </a:solidFill>
              <a:latin typeface="Times New Roman"/>
              <a:ea typeface="Times New Roman"/>
              <a:cs typeface="Times New Roman"/>
              <a:sym typeface="Times New Roman"/>
            </a:endParaRPr>
          </a:p>
          <a:p>
            <a:pPr marL="228600" lvl="0" algn="just" rtl="0">
              <a:lnSpc>
                <a:spcPct val="115000"/>
              </a:lnSpc>
              <a:spcBef>
                <a:spcPts val="0"/>
              </a:spcBef>
              <a:buClr>
                <a:schemeClr val="dk1"/>
              </a:buClr>
            </a:pPr>
            <a:endParaRPr lang="x-none" dirty="0">
              <a:solidFill>
                <a:schemeClr val="dk1"/>
              </a:solidFill>
              <a:latin typeface="Times New Roman"/>
              <a:ea typeface="Times New Roman"/>
              <a:cs typeface="Times New Roman"/>
              <a:sym typeface="Times New Roman"/>
            </a:endParaRPr>
          </a:p>
          <a:p>
            <a:pPr marL="457200" lvl="0" indent="-228600" algn="just" rtl="0">
              <a:lnSpc>
                <a:spcPct val="115000"/>
              </a:lnSpc>
              <a:spcBef>
                <a:spcPts val="0"/>
              </a:spcBef>
              <a:buClr>
                <a:schemeClr val="dk1"/>
              </a:buClr>
              <a:buFont typeface="Times New Roman"/>
              <a:buChar char="●"/>
            </a:pPr>
            <a:r>
              <a:rPr lang="x-none" dirty="0">
                <a:solidFill>
                  <a:schemeClr val="dk1"/>
                </a:solidFill>
                <a:latin typeface="Times New Roman"/>
                <a:ea typeface="Times New Roman"/>
                <a:cs typeface="Times New Roman"/>
                <a:sym typeface="Times New Roman"/>
              </a:rPr>
              <a:t>Unconventional extractive methods are leading to unconventional politics (Szeman, 2013) - How far are governments willing to go to hold power</a:t>
            </a:r>
            <a:r>
              <a:rPr lang="x-none" dirty="0" smtClean="0">
                <a:solidFill>
                  <a:schemeClr val="dk1"/>
                </a:solidFill>
                <a:latin typeface="Times New Roman"/>
                <a:ea typeface="Times New Roman"/>
                <a:cs typeface="Times New Roman"/>
                <a:sym typeface="Times New Roman"/>
              </a:rPr>
              <a:t>?</a:t>
            </a:r>
            <a:endParaRPr lang="en-US" dirty="0" smtClean="0">
              <a:solidFill>
                <a:schemeClr val="dk1"/>
              </a:solidFill>
              <a:latin typeface="Times New Roman"/>
              <a:ea typeface="Times New Roman"/>
              <a:cs typeface="Times New Roman"/>
              <a:sym typeface="Times New Roman"/>
            </a:endParaRPr>
          </a:p>
          <a:p>
            <a:pPr marL="228600" lvl="0" algn="just" rtl="0">
              <a:lnSpc>
                <a:spcPct val="115000"/>
              </a:lnSpc>
              <a:spcBef>
                <a:spcPts val="0"/>
              </a:spcBef>
              <a:buClr>
                <a:schemeClr val="dk1"/>
              </a:buClr>
            </a:pPr>
            <a:endParaRPr lang="x-none" dirty="0">
              <a:solidFill>
                <a:schemeClr val="dk1"/>
              </a:solidFill>
              <a:latin typeface="Times New Roman"/>
              <a:ea typeface="Times New Roman"/>
              <a:cs typeface="Times New Roman"/>
              <a:sym typeface="Times New Roman"/>
            </a:endParaRPr>
          </a:p>
          <a:p>
            <a:pPr marL="457200" lvl="0" indent="-228600" algn="just" rtl="0">
              <a:lnSpc>
                <a:spcPct val="115000"/>
              </a:lnSpc>
              <a:spcBef>
                <a:spcPts val="0"/>
              </a:spcBef>
              <a:buClr>
                <a:schemeClr val="dk1"/>
              </a:buClr>
              <a:buFont typeface="Times New Roman"/>
              <a:buChar char="●"/>
            </a:pPr>
            <a:r>
              <a:rPr lang="x-none" dirty="0">
                <a:solidFill>
                  <a:schemeClr val="dk1"/>
                </a:solidFill>
                <a:latin typeface="Times New Roman"/>
                <a:ea typeface="Times New Roman"/>
                <a:cs typeface="Times New Roman"/>
                <a:sym typeface="Times New Roman"/>
              </a:rPr>
              <a:t>Regarding hidden mechanism of extraction and  infrastructure, the fact that we can’t see how fracking happens (everything happens in the subsoil), what are the implications for communities’ imaginary or understanding of the process?</a:t>
            </a:r>
          </a:p>
        </p:txBody>
      </p:sp>
      <p:sp>
        <p:nvSpPr>
          <p:cNvPr id="2" name="TextBox 1"/>
          <p:cNvSpPr txBox="1"/>
          <p:nvPr/>
        </p:nvSpPr>
        <p:spPr>
          <a:xfrm>
            <a:off x="0" y="4751110"/>
            <a:ext cx="1197204" cy="307777"/>
          </a:xfrm>
          <a:prstGeom prst="rect">
            <a:avLst/>
          </a:prstGeom>
          <a:noFill/>
        </p:spPr>
        <p:txBody>
          <a:bodyPr wrap="square" rtlCol="0">
            <a:spAutoFit/>
          </a:bodyPr>
          <a:lstStyle/>
          <a:p>
            <a:r>
              <a:rPr lang="en-US" smtClean="0"/>
              <a:t>April 5, 2017</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2486" y="160256"/>
            <a:ext cx="8379813" cy="895546"/>
          </a:xfrm>
          <a:prstGeom prst="rect">
            <a:avLst/>
          </a:prstGeom>
        </p:spPr>
        <p:txBody>
          <a:bodyPr lIns="91425" tIns="91425" rIns="91425" bIns="91425" anchor="ctr" anchorCtr="0">
            <a:noAutofit/>
          </a:bodyPr>
          <a:lstStyle/>
          <a:p>
            <a:pPr lvl="0" algn="l">
              <a:spcBef>
                <a:spcPts val="0"/>
              </a:spcBef>
              <a:buNone/>
            </a:pPr>
            <a:r>
              <a:rPr lang="x-none" sz="6000" dirty="0"/>
              <a:t>Risks</a:t>
            </a:r>
          </a:p>
        </p:txBody>
      </p:sp>
      <p:sp>
        <p:nvSpPr>
          <p:cNvPr id="78" name="Shape 78"/>
          <p:cNvSpPr txBox="1">
            <a:spLocks noGrp="1"/>
          </p:cNvSpPr>
          <p:nvPr>
            <p:ph type="body" idx="1"/>
          </p:nvPr>
        </p:nvSpPr>
        <p:spPr>
          <a:xfrm>
            <a:off x="245399" y="1055802"/>
            <a:ext cx="4770300" cy="3485210"/>
          </a:xfrm>
          <a:prstGeom prst="rect">
            <a:avLst/>
          </a:prstGeom>
        </p:spPr>
        <p:txBody>
          <a:bodyPr lIns="91425" tIns="91425" rIns="91425" bIns="91425" anchor="t" anchorCtr="0">
            <a:normAutofit fontScale="92500" lnSpcReduction="20000"/>
          </a:bodyPr>
          <a:lstStyle/>
          <a:p>
            <a:pPr marL="457200" lvl="0" indent="-330200" algn="l" rtl="0">
              <a:lnSpc>
                <a:spcPct val="100000"/>
              </a:lnSpc>
              <a:spcBef>
                <a:spcPts val="0"/>
              </a:spcBef>
              <a:buSzPct val="100000"/>
              <a:buFont typeface="Arial" charset="0"/>
              <a:buChar char="•"/>
            </a:pPr>
            <a:r>
              <a:rPr lang="x-none" sz="1600" dirty="0">
                <a:latin typeface="Arial"/>
                <a:ea typeface="Arial"/>
                <a:cs typeface="Arial"/>
                <a:sym typeface="Arial"/>
              </a:rPr>
              <a:t>Environmental, human and social </a:t>
            </a:r>
            <a:r>
              <a:rPr lang="x-none" sz="1600" dirty="0" smtClean="0">
                <a:latin typeface="Arial"/>
                <a:ea typeface="Arial"/>
                <a:cs typeface="Arial"/>
                <a:sym typeface="Arial"/>
              </a:rPr>
              <a:t>risks</a:t>
            </a:r>
          </a:p>
          <a:p>
            <a:pPr marL="869950" lvl="2" indent="-285750" algn="l">
              <a:lnSpc>
                <a:spcPct val="100000"/>
              </a:lnSpc>
              <a:buSzPct val="100000"/>
              <a:buFont typeface="Courier New" charset="0"/>
              <a:buChar char="o"/>
            </a:pPr>
            <a:r>
              <a:rPr lang="x-none" sz="1600" dirty="0" smtClean="0">
                <a:latin typeface="Arial"/>
                <a:ea typeface="Arial"/>
                <a:cs typeface="Arial"/>
                <a:sym typeface="Arial"/>
              </a:rPr>
              <a:t>Water pollution and Soil Contamination</a:t>
            </a:r>
          </a:p>
          <a:p>
            <a:pPr marL="914400" lvl="2" indent="-330200" algn="l">
              <a:lnSpc>
                <a:spcPct val="100000"/>
              </a:lnSpc>
              <a:buSzPct val="100000"/>
              <a:buFont typeface="Courier New" charset="0"/>
              <a:buChar char="o"/>
            </a:pPr>
            <a:r>
              <a:rPr lang="x-none" sz="1600" dirty="0" smtClean="0">
                <a:latin typeface="Arial"/>
                <a:ea typeface="Arial"/>
                <a:cs typeface="Arial"/>
                <a:sym typeface="Arial"/>
              </a:rPr>
              <a:t>Earthquakes</a:t>
            </a:r>
            <a:endParaRPr lang="x-none" sz="1600" dirty="0">
              <a:latin typeface="Arial"/>
              <a:ea typeface="Arial"/>
              <a:cs typeface="Arial"/>
              <a:sym typeface="Arial"/>
            </a:endParaRPr>
          </a:p>
          <a:p>
            <a:pPr marL="914400" lvl="2" indent="-330200" algn="l">
              <a:lnSpc>
                <a:spcPct val="100000"/>
              </a:lnSpc>
              <a:buSzPct val="100000"/>
              <a:buFont typeface="Courier New" charset="0"/>
              <a:buChar char="o"/>
            </a:pPr>
            <a:r>
              <a:rPr lang="x-none" sz="1600" dirty="0">
                <a:latin typeface="Arial"/>
                <a:ea typeface="Arial"/>
                <a:cs typeface="Arial"/>
                <a:sym typeface="Arial"/>
              </a:rPr>
              <a:t>Direct effects on human health</a:t>
            </a:r>
          </a:p>
          <a:p>
            <a:pPr marL="1371600" lvl="2" indent="-330200" algn="l" rtl="0">
              <a:lnSpc>
                <a:spcPct val="100000"/>
              </a:lnSpc>
              <a:spcBef>
                <a:spcPts val="0"/>
              </a:spcBef>
              <a:buSzPct val="100000"/>
              <a:buFont typeface="Wingdings" charset="2"/>
              <a:buChar char="§"/>
            </a:pPr>
            <a:r>
              <a:rPr lang="x-none" sz="1600" dirty="0">
                <a:latin typeface="Arial"/>
                <a:ea typeface="Arial"/>
                <a:cs typeface="Arial"/>
                <a:sym typeface="Arial"/>
              </a:rPr>
              <a:t>Air pollution</a:t>
            </a:r>
          </a:p>
          <a:p>
            <a:pPr marL="1371600" lvl="2" indent="-330200" algn="l" rtl="0">
              <a:lnSpc>
                <a:spcPct val="100000"/>
              </a:lnSpc>
              <a:spcBef>
                <a:spcPts val="0"/>
              </a:spcBef>
              <a:buSzPct val="100000"/>
              <a:buFont typeface="Wingdings" charset="2"/>
              <a:buChar char="§"/>
            </a:pPr>
            <a:r>
              <a:rPr lang="x-none" sz="1600" dirty="0">
                <a:latin typeface="Arial"/>
                <a:ea typeface="Arial"/>
                <a:cs typeface="Arial"/>
                <a:sym typeface="Arial"/>
              </a:rPr>
              <a:t>Noise and Light </a:t>
            </a:r>
            <a:r>
              <a:rPr lang="x-none" sz="1600" dirty="0" smtClean="0">
                <a:latin typeface="Arial"/>
                <a:ea typeface="Arial"/>
                <a:cs typeface="Arial"/>
                <a:sym typeface="Arial"/>
              </a:rPr>
              <a:t>pollution</a:t>
            </a:r>
            <a:endParaRPr lang="x-none" sz="1600" dirty="0">
              <a:latin typeface="Arial"/>
              <a:ea typeface="Arial"/>
              <a:cs typeface="Arial"/>
              <a:sym typeface="Arial"/>
            </a:endParaRPr>
          </a:p>
          <a:p>
            <a:pPr marL="914400" lvl="1" indent="-330200" algn="l" rtl="0">
              <a:lnSpc>
                <a:spcPct val="100000"/>
              </a:lnSpc>
              <a:spcBef>
                <a:spcPts val="0"/>
              </a:spcBef>
              <a:buSzPct val="100000"/>
              <a:buFont typeface="Courier New" charset="0"/>
              <a:buChar char="o"/>
            </a:pPr>
            <a:r>
              <a:rPr lang="x-none" sz="1600" dirty="0">
                <a:latin typeface="Arial"/>
                <a:ea typeface="Arial"/>
                <a:cs typeface="Arial"/>
                <a:sym typeface="Arial"/>
              </a:rPr>
              <a:t>Violation of human rights</a:t>
            </a:r>
          </a:p>
          <a:p>
            <a:pPr marL="914400" lvl="1" indent="-330200" algn="l" rtl="0">
              <a:lnSpc>
                <a:spcPct val="100000"/>
              </a:lnSpc>
              <a:spcBef>
                <a:spcPts val="0"/>
              </a:spcBef>
              <a:buSzPct val="100000"/>
              <a:buFont typeface="Courier New" charset="0"/>
              <a:buChar char="o"/>
            </a:pPr>
            <a:r>
              <a:rPr lang="x-none" sz="1600" dirty="0">
                <a:latin typeface="Arial"/>
                <a:ea typeface="Arial"/>
                <a:cs typeface="Arial"/>
                <a:sym typeface="Arial"/>
              </a:rPr>
              <a:t>Acceleration of climate </a:t>
            </a:r>
            <a:r>
              <a:rPr lang="x-none" sz="1600" dirty="0" smtClean="0">
                <a:latin typeface="Arial"/>
                <a:ea typeface="Arial"/>
                <a:cs typeface="Arial"/>
                <a:sym typeface="Arial"/>
              </a:rPr>
              <a:t>change</a:t>
            </a:r>
            <a:endParaRPr lang="x-none" sz="1600" dirty="0">
              <a:latin typeface="Arial"/>
              <a:ea typeface="Arial"/>
              <a:cs typeface="Arial"/>
              <a:sym typeface="Arial"/>
            </a:endParaRPr>
          </a:p>
          <a:p>
            <a:pPr marL="457200" lvl="0" indent="-330200" algn="l" rtl="0">
              <a:lnSpc>
                <a:spcPct val="100000"/>
              </a:lnSpc>
              <a:spcBef>
                <a:spcPts val="0"/>
              </a:spcBef>
              <a:buSzPct val="100000"/>
              <a:buFont typeface="Arial" charset="0"/>
              <a:buChar char="•"/>
            </a:pPr>
            <a:r>
              <a:rPr lang="x-none" sz="1600" dirty="0">
                <a:latin typeface="Arial"/>
                <a:ea typeface="Arial"/>
                <a:cs typeface="Arial"/>
                <a:sym typeface="Arial"/>
              </a:rPr>
              <a:t>Economic rationale</a:t>
            </a:r>
          </a:p>
        </p:txBody>
      </p:sp>
      <p:pic>
        <p:nvPicPr>
          <p:cNvPr id="79" name="Shape 79"/>
          <p:cNvPicPr preferRelativeResize="0"/>
          <p:nvPr/>
        </p:nvPicPr>
        <p:blipFill>
          <a:blip r:embed="rId3">
            <a:alphaModFix/>
          </a:blip>
          <a:stretch>
            <a:fillRect/>
          </a:stretch>
        </p:blipFill>
        <p:spPr>
          <a:xfrm>
            <a:off x="4854805" y="602487"/>
            <a:ext cx="4099420" cy="393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044700" y="2291905"/>
            <a:ext cx="3054600" cy="1537200"/>
          </a:xfrm>
          <a:prstGeom prst="rect">
            <a:avLst/>
          </a:prstGeom>
        </p:spPr>
        <p:txBody>
          <a:bodyPr lIns="91425" tIns="91425" rIns="91425" bIns="91425" anchor="b" anchorCtr="0">
            <a:noAutofit/>
          </a:bodyPr>
          <a:lstStyle/>
          <a:p>
            <a:pPr lvl="0" algn="ctr" rtl="0">
              <a:spcBef>
                <a:spcPts val="0"/>
              </a:spcBef>
              <a:buNone/>
            </a:pPr>
            <a:r>
              <a:rPr lang="x-none" sz="3600" dirty="0"/>
              <a:t>Energy production and consumption in Latin America: </a:t>
            </a:r>
          </a:p>
          <a:p>
            <a:pPr lvl="0" algn="ctr">
              <a:spcBef>
                <a:spcPts val="0"/>
              </a:spcBef>
              <a:buNone/>
            </a:pPr>
            <a:r>
              <a:rPr lang="x-none" sz="3600" dirty="0"/>
              <a:t>An 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044700" y="1444255"/>
            <a:ext cx="3054600" cy="1537199"/>
          </a:xfrm>
          <a:prstGeom prst="rect">
            <a:avLst/>
          </a:prstGeom>
        </p:spPr>
        <p:txBody>
          <a:bodyPr lIns="91425" tIns="91425" rIns="91425" bIns="91425" anchor="b" anchorCtr="0">
            <a:noAutofit/>
          </a:bodyPr>
          <a:lstStyle/>
          <a:p>
            <a:pPr lvl="0">
              <a:spcBef>
                <a:spcPts val="0"/>
              </a:spcBef>
              <a:buNone/>
            </a:pPr>
            <a:endParaRPr/>
          </a:p>
        </p:txBody>
      </p:sp>
      <p:sp>
        <p:nvSpPr>
          <p:cNvPr id="90" name="Shape 90"/>
          <p:cNvSpPr txBox="1">
            <a:spLocks noGrp="1"/>
          </p:cNvSpPr>
          <p:nvPr>
            <p:ph type="subTitle" idx="1"/>
          </p:nvPr>
        </p:nvSpPr>
        <p:spPr>
          <a:xfrm>
            <a:off x="3044700" y="3116580"/>
            <a:ext cx="3054600" cy="701400"/>
          </a:xfrm>
          <a:prstGeom prst="rect">
            <a:avLst/>
          </a:prstGeom>
        </p:spPr>
        <p:txBody>
          <a:bodyPr lIns="91425" tIns="91425" rIns="91425" bIns="91425" anchor="t" anchorCtr="0">
            <a:noAutofit/>
          </a:bodyPr>
          <a:lstStyle/>
          <a:p>
            <a:pPr lvl="0">
              <a:spcBef>
                <a:spcPts val="0"/>
              </a:spcBef>
              <a:buNone/>
            </a:pPr>
            <a:endParaRPr/>
          </a:p>
        </p:txBody>
      </p:sp>
      <p:pic>
        <p:nvPicPr>
          <p:cNvPr id="91" name="Shape 91" descr="TOTAL ENERGY USE IN LAC.PNG"/>
          <p:cNvPicPr preferRelativeResize="0"/>
          <p:nvPr/>
        </p:nvPicPr>
        <p:blipFill>
          <a:blip r:embed="rId3">
            <a:alphaModFix/>
          </a:blip>
          <a:stretch>
            <a:fillRect/>
          </a:stretch>
        </p:blipFill>
        <p:spPr>
          <a:xfrm>
            <a:off x="0" y="-53875"/>
            <a:ext cx="9143999" cy="4227925"/>
          </a:xfrm>
          <a:prstGeom prst="rect">
            <a:avLst/>
          </a:prstGeom>
          <a:noFill/>
          <a:ln>
            <a:noFill/>
          </a:ln>
        </p:spPr>
      </p:pic>
      <p:pic>
        <p:nvPicPr>
          <p:cNvPr id="92" name="Shape 92" descr="LEGEND 1.PNG"/>
          <p:cNvPicPr preferRelativeResize="0"/>
          <p:nvPr/>
        </p:nvPicPr>
        <p:blipFill rotWithShape="1">
          <a:blip r:embed="rId4">
            <a:alphaModFix/>
          </a:blip>
          <a:srcRect l="3945" t="7856" r="2552" b="7210"/>
          <a:stretch/>
        </p:blipFill>
        <p:spPr>
          <a:xfrm>
            <a:off x="0" y="4174050"/>
            <a:ext cx="5349993" cy="969449"/>
          </a:xfrm>
          <a:prstGeom prst="rect">
            <a:avLst/>
          </a:prstGeom>
          <a:noFill/>
          <a:ln>
            <a:noFill/>
          </a:ln>
        </p:spPr>
      </p:pic>
      <p:pic>
        <p:nvPicPr>
          <p:cNvPr id="93" name="Shape 93" descr="LEGEND 2.PNG"/>
          <p:cNvPicPr preferRelativeResize="0"/>
          <p:nvPr/>
        </p:nvPicPr>
        <p:blipFill rotWithShape="1">
          <a:blip r:embed="rId5">
            <a:alphaModFix/>
          </a:blip>
          <a:srcRect t="7783"/>
          <a:stretch/>
        </p:blipFill>
        <p:spPr>
          <a:xfrm>
            <a:off x="5350000" y="4174050"/>
            <a:ext cx="3859825" cy="96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957125"/>
            <a:ext cx="8520600" cy="2128800"/>
          </a:xfrm>
          <a:prstGeom prst="rect">
            <a:avLst/>
          </a:prstGeom>
        </p:spPr>
        <p:txBody>
          <a:bodyPr lIns="91425" tIns="91425" rIns="91425" bIns="91425" anchor="ctr" anchorCtr="0">
            <a:noAutofit/>
          </a:bodyPr>
          <a:lstStyle/>
          <a:p>
            <a:pPr lvl="0">
              <a:spcBef>
                <a:spcPts val="0"/>
              </a:spcBef>
              <a:buNone/>
            </a:pPr>
            <a:endParaRPr/>
          </a:p>
        </p:txBody>
      </p:sp>
      <p:sp>
        <p:nvSpPr>
          <p:cNvPr id="99" name="Shape 99"/>
          <p:cNvSpPr txBox="1">
            <a:spLocks noGrp="1"/>
          </p:cNvSpPr>
          <p:nvPr>
            <p:ph type="body" idx="1"/>
          </p:nvPr>
        </p:nvSpPr>
        <p:spPr>
          <a:xfrm>
            <a:off x="311700" y="3162000"/>
            <a:ext cx="8520600" cy="1071600"/>
          </a:xfrm>
          <a:prstGeom prst="rect">
            <a:avLst/>
          </a:prstGeom>
        </p:spPr>
        <p:txBody>
          <a:bodyPr lIns="91425" tIns="91425" rIns="91425" bIns="91425" anchor="t" anchorCtr="0">
            <a:noAutofit/>
          </a:bodyPr>
          <a:lstStyle/>
          <a:p>
            <a:pPr lvl="0">
              <a:spcBef>
                <a:spcPts val="0"/>
              </a:spcBef>
              <a:buNone/>
            </a:pPr>
            <a:endParaRPr/>
          </a:p>
        </p:txBody>
      </p:sp>
      <p:pic>
        <p:nvPicPr>
          <p:cNvPr id="100" name="Shape 100" descr="demand.PNG"/>
          <p:cNvPicPr preferRelativeResize="0"/>
          <p:nvPr/>
        </p:nvPicPr>
        <p:blipFill>
          <a:blip r:embed="rId3">
            <a:alphaModFix/>
          </a:blip>
          <a:stretch>
            <a:fillRect/>
          </a:stretch>
        </p:blipFill>
        <p:spPr>
          <a:xfrm>
            <a:off x="624950" y="69600"/>
            <a:ext cx="7894100" cy="4950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957125"/>
            <a:ext cx="8520600" cy="2128800"/>
          </a:xfrm>
          <a:prstGeom prst="rect">
            <a:avLst/>
          </a:prstGeom>
        </p:spPr>
        <p:txBody>
          <a:bodyPr lIns="91425" tIns="91425" rIns="91425" bIns="91425" anchor="ctr" anchorCtr="0">
            <a:noAutofit/>
          </a:bodyPr>
          <a:lstStyle/>
          <a:p>
            <a:pPr lvl="0">
              <a:spcBef>
                <a:spcPts val="0"/>
              </a:spcBef>
              <a:buNone/>
            </a:pPr>
            <a:endParaRPr/>
          </a:p>
        </p:txBody>
      </p:sp>
      <p:sp>
        <p:nvSpPr>
          <p:cNvPr id="106" name="Shape 106"/>
          <p:cNvSpPr txBox="1">
            <a:spLocks noGrp="1"/>
          </p:cNvSpPr>
          <p:nvPr>
            <p:ph type="body" idx="1"/>
          </p:nvPr>
        </p:nvSpPr>
        <p:spPr>
          <a:xfrm>
            <a:off x="311700" y="3162000"/>
            <a:ext cx="8520600" cy="1071600"/>
          </a:xfrm>
          <a:prstGeom prst="rect">
            <a:avLst/>
          </a:prstGeom>
        </p:spPr>
        <p:txBody>
          <a:bodyPr lIns="91425" tIns="91425" rIns="91425" bIns="91425" anchor="t" anchorCtr="0">
            <a:noAutofit/>
          </a:bodyPr>
          <a:lstStyle/>
          <a:p>
            <a:pPr lvl="0">
              <a:spcBef>
                <a:spcPts val="0"/>
              </a:spcBef>
              <a:buNone/>
            </a:pPr>
            <a:endParaRPr/>
          </a:p>
        </p:txBody>
      </p:sp>
      <p:pic>
        <p:nvPicPr>
          <p:cNvPr id="107" name="Shape 107" descr="LAC energy us and GDP.PNG"/>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311700" y="3162000"/>
            <a:ext cx="8520600" cy="1071600"/>
          </a:xfrm>
          <a:prstGeom prst="rect">
            <a:avLst/>
          </a:prstGeom>
        </p:spPr>
        <p:txBody>
          <a:bodyPr lIns="91425" tIns="91425" rIns="91425" bIns="91425" anchor="t" anchorCtr="0">
            <a:noAutofit/>
          </a:bodyPr>
          <a:lstStyle/>
          <a:p>
            <a:pPr lvl="0">
              <a:spcBef>
                <a:spcPts val="0"/>
              </a:spcBef>
              <a:buNone/>
            </a:pPr>
            <a:endParaRPr/>
          </a:p>
        </p:txBody>
      </p:sp>
      <p:pic>
        <p:nvPicPr>
          <p:cNvPr id="114" name="Shape 114" descr="production.PNG"/>
          <p:cNvPicPr preferRelativeResize="0"/>
          <p:nvPr/>
        </p:nvPicPr>
        <p:blipFill>
          <a:blip r:embed="rId3">
            <a:alphaModFix/>
          </a:blip>
          <a:stretch>
            <a:fillRect/>
          </a:stretch>
        </p:blipFill>
        <p:spPr>
          <a:xfrm>
            <a:off x="290512" y="414337"/>
            <a:ext cx="8562975" cy="431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957125"/>
            <a:ext cx="8520600" cy="2128800"/>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body" idx="1"/>
          </p:nvPr>
        </p:nvSpPr>
        <p:spPr>
          <a:xfrm>
            <a:off x="311700" y="3162000"/>
            <a:ext cx="8520600" cy="1071600"/>
          </a:xfrm>
          <a:prstGeom prst="rect">
            <a:avLst/>
          </a:prstGeom>
        </p:spPr>
        <p:txBody>
          <a:bodyPr lIns="91425" tIns="91425" rIns="91425" bIns="91425" anchor="t" anchorCtr="0">
            <a:noAutofit/>
          </a:bodyPr>
          <a:lstStyle/>
          <a:p>
            <a:pPr lvl="0">
              <a:spcBef>
                <a:spcPts val="0"/>
              </a:spcBef>
              <a:buNone/>
            </a:pPr>
            <a:endParaRPr/>
          </a:p>
        </p:txBody>
      </p:sp>
      <p:pic>
        <p:nvPicPr>
          <p:cNvPr id="121" name="Shape 121" descr="production gas.PNG"/>
          <p:cNvPicPr preferRelativeResize="0"/>
          <p:nvPr/>
        </p:nvPicPr>
        <p:blipFill>
          <a:blip r:embed="rId3">
            <a:alphaModFix/>
          </a:blip>
          <a:stretch>
            <a:fillRect/>
          </a:stretch>
        </p:blipFill>
        <p:spPr>
          <a:xfrm>
            <a:off x="285750" y="166687"/>
            <a:ext cx="8572500" cy="4810125"/>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858</Words>
  <Application>Microsoft Macintosh PowerPoint</Application>
  <PresentationFormat>On-screen Show (16:9)</PresentationFormat>
  <Paragraphs>97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Courier New</vt:lpstr>
      <vt:lpstr>Economica</vt:lpstr>
      <vt:lpstr>Open Sans</vt:lpstr>
      <vt:lpstr>Times New Roman</vt:lpstr>
      <vt:lpstr>Wingdings</vt:lpstr>
      <vt:lpstr>Arial</vt:lpstr>
      <vt:lpstr>luxe</vt:lpstr>
      <vt:lpstr>Economic vs. Environmental Hydraulic Fracturing Fracking in Latin America</vt:lpstr>
      <vt:lpstr>What is fracking? </vt:lpstr>
      <vt:lpstr>Risks</vt:lpstr>
      <vt:lpstr>Energy production and consumption in Latin America:  An Overview</vt:lpstr>
      <vt:lpstr>PowerPoint Presentation</vt:lpstr>
      <vt:lpstr>PowerPoint Presentation</vt:lpstr>
      <vt:lpstr>PowerPoint Presentation</vt:lpstr>
      <vt:lpstr>PowerPoint Presentation</vt:lpstr>
      <vt:lpstr>PowerPoint Presentation</vt:lpstr>
      <vt:lpstr>Argentina -2nd Mexico - 6th  Brazil - 10th</vt:lpstr>
      <vt:lpstr>PowerPoint Presentation</vt:lpstr>
      <vt:lpstr>PowerPoint Presentation</vt:lpstr>
      <vt:lpstr>How has hydraulic fracking affected public policy and civil society in Latin America?  </vt:lpstr>
      <vt:lpstr>New Extractive Frontiers</vt:lpstr>
      <vt:lpstr>Case of Argentina</vt:lpstr>
      <vt:lpstr>Public Policy in Argentina </vt:lpstr>
      <vt:lpstr>Civil society</vt:lpstr>
      <vt:lpstr>Case of Mexico</vt:lpstr>
      <vt:lpstr>Public Policy in Mexico</vt:lpstr>
      <vt:lpstr>Civil Society</vt:lpstr>
      <vt:lpstr>Food for thought...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vs. Environmental Hydraulic Fracturing Fracking in Latin America</dc:title>
  <cp:lastModifiedBy>Mianu Ortega Trujillo</cp:lastModifiedBy>
  <cp:revision>3</cp:revision>
  <dcterms:modified xsi:type="dcterms:W3CDTF">2017-04-10T14:37:27Z</dcterms:modified>
</cp:coreProperties>
</file>